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56" r:id="rId2"/>
    <p:sldId id="257" r:id="rId3"/>
    <p:sldId id="338" r:id="rId4"/>
    <p:sldId id="281" r:id="rId5"/>
    <p:sldId id="261" r:id="rId6"/>
    <p:sldId id="279" r:id="rId7"/>
    <p:sldId id="280" r:id="rId8"/>
    <p:sldId id="271" r:id="rId9"/>
    <p:sldId id="282" r:id="rId10"/>
    <p:sldId id="274" r:id="rId11"/>
    <p:sldId id="275" r:id="rId12"/>
    <p:sldId id="277" r:id="rId13"/>
    <p:sldId id="284" r:id="rId14"/>
    <p:sldId id="339" r:id="rId15"/>
    <p:sldId id="285" r:id="rId16"/>
    <p:sldId id="283" r:id="rId17"/>
    <p:sldId id="286" r:id="rId18"/>
    <p:sldId id="287" r:id="rId19"/>
    <p:sldId id="288" r:id="rId20"/>
    <p:sldId id="289" r:id="rId21"/>
    <p:sldId id="290" r:id="rId22"/>
    <p:sldId id="340" r:id="rId23"/>
    <p:sldId id="291" r:id="rId24"/>
    <p:sldId id="292" r:id="rId25"/>
    <p:sldId id="293" r:id="rId26"/>
    <p:sldId id="294" r:id="rId27"/>
    <p:sldId id="295" r:id="rId28"/>
    <p:sldId id="305" r:id="rId29"/>
    <p:sldId id="306" r:id="rId30"/>
    <p:sldId id="307" r:id="rId31"/>
    <p:sldId id="309" r:id="rId32"/>
    <p:sldId id="311" r:id="rId33"/>
    <p:sldId id="310" r:id="rId34"/>
    <p:sldId id="312" r:id="rId35"/>
    <p:sldId id="313" r:id="rId36"/>
    <p:sldId id="314" r:id="rId37"/>
    <p:sldId id="315" r:id="rId38"/>
    <p:sldId id="316" r:id="rId39"/>
    <p:sldId id="319" r:id="rId40"/>
    <p:sldId id="317" r:id="rId41"/>
    <p:sldId id="318" r:id="rId42"/>
    <p:sldId id="321" r:id="rId43"/>
    <p:sldId id="320" r:id="rId44"/>
    <p:sldId id="322" r:id="rId45"/>
    <p:sldId id="323" r:id="rId46"/>
    <p:sldId id="324" r:id="rId47"/>
    <p:sldId id="325" r:id="rId48"/>
    <p:sldId id="326" r:id="rId49"/>
    <p:sldId id="327" r:id="rId50"/>
    <p:sldId id="328" r:id="rId51"/>
    <p:sldId id="330" r:id="rId52"/>
    <p:sldId id="331" r:id="rId53"/>
    <p:sldId id="332" r:id="rId54"/>
    <p:sldId id="333" r:id="rId55"/>
    <p:sldId id="334" r:id="rId56"/>
    <p:sldId id="335" r:id="rId57"/>
    <p:sldId id="336" r:id="rId5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4660"/>
  </p:normalViewPr>
  <p:slideViewPr>
    <p:cSldViewPr>
      <p:cViewPr>
        <p:scale>
          <a:sx n="80" d="100"/>
          <a:sy n="80" d="100"/>
        </p:scale>
        <p:origin x="1301" y="110"/>
      </p:cViewPr>
      <p:guideLst>
        <p:guide orient="horz" pos="2160"/>
        <p:guide pos="2880"/>
      </p:guideLst>
    </p:cSldViewPr>
  </p:slideViewPr>
  <p:notesTextViewPr>
    <p:cViewPr>
      <p:scale>
        <a:sx n="1" d="1"/>
        <a:sy n="1" d="1"/>
      </p:scale>
      <p:origin x="0" y="0"/>
    </p:cViewPr>
  </p:notesTextViewPr>
  <p:sorterViewPr>
    <p:cViewPr>
      <p:scale>
        <a:sx n="11297" d="10000"/>
        <a:sy n="11297" d="10000"/>
      </p:scale>
      <p:origin x="0" y="-1309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56C643C-77D5-488C-9ADB-D35A5B509A3D}" type="datetimeFigureOut">
              <a:rPr lang="en-IN" smtClean="0"/>
              <a:t>25-02-2021</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0545CB-AA9D-4F85-8B43-02CE052A09A2}" type="slidenum">
              <a:rPr lang="en-IN" smtClean="0"/>
              <a:t>‹#›</a:t>
            </a:fld>
            <a:endParaRPr lang="en-IN"/>
          </a:p>
        </p:txBody>
      </p:sp>
    </p:spTree>
    <p:extLst>
      <p:ext uri="{BB962C8B-B14F-4D97-AF65-F5344CB8AC3E}">
        <p14:creationId xmlns:p14="http://schemas.microsoft.com/office/powerpoint/2010/main" val="3942103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20545CB-AA9D-4F85-8B43-02CE052A09A2}" type="slidenum">
              <a:rPr lang="en-IN" smtClean="0"/>
              <a:t>1</a:t>
            </a:fld>
            <a:endParaRPr lang="en-IN" dirty="0"/>
          </a:p>
        </p:txBody>
      </p:sp>
    </p:spTree>
    <p:extLst>
      <p:ext uri="{BB962C8B-B14F-4D97-AF65-F5344CB8AC3E}">
        <p14:creationId xmlns:p14="http://schemas.microsoft.com/office/powerpoint/2010/main" val="2883348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41A881FE-1024-44BB-A94C-1C8DD30C15CD}" type="datetimeFigureOut">
              <a:rPr lang="en-IN" smtClean="0"/>
              <a:t>25-02-2021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1B950E-595B-4247-9489-2F3BDC0C6508}" type="slidenum">
              <a:rPr lang="en-IN" smtClean="0"/>
              <a:t>‹#›</a:t>
            </a:fld>
            <a:endParaRPr lang="en-IN"/>
          </a:p>
        </p:txBody>
      </p:sp>
    </p:spTree>
    <p:extLst>
      <p:ext uri="{BB962C8B-B14F-4D97-AF65-F5344CB8AC3E}">
        <p14:creationId xmlns:p14="http://schemas.microsoft.com/office/powerpoint/2010/main" val="3820488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1A881FE-1024-44BB-A94C-1C8DD30C15CD}" type="datetimeFigureOut">
              <a:rPr lang="en-IN" smtClean="0"/>
              <a:t>25-02-2021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1B950E-595B-4247-9489-2F3BDC0C6508}" type="slidenum">
              <a:rPr lang="en-IN" smtClean="0"/>
              <a:t>‹#›</a:t>
            </a:fld>
            <a:endParaRPr lang="en-IN"/>
          </a:p>
        </p:txBody>
      </p:sp>
    </p:spTree>
    <p:extLst>
      <p:ext uri="{BB962C8B-B14F-4D97-AF65-F5344CB8AC3E}">
        <p14:creationId xmlns:p14="http://schemas.microsoft.com/office/powerpoint/2010/main" val="4013201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1A881FE-1024-44BB-A94C-1C8DD30C15CD}" type="datetimeFigureOut">
              <a:rPr lang="en-IN" smtClean="0"/>
              <a:t>25-02-2021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1B950E-595B-4247-9489-2F3BDC0C6508}" type="slidenum">
              <a:rPr lang="en-IN" smtClean="0"/>
              <a:t>‹#›</a:t>
            </a:fld>
            <a:endParaRPr lang="en-IN"/>
          </a:p>
        </p:txBody>
      </p:sp>
    </p:spTree>
    <p:extLst>
      <p:ext uri="{BB962C8B-B14F-4D97-AF65-F5344CB8AC3E}">
        <p14:creationId xmlns:p14="http://schemas.microsoft.com/office/powerpoint/2010/main" val="2236975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1A881FE-1024-44BB-A94C-1C8DD30C15CD}" type="datetimeFigureOut">
              <a:rPr lang="en-IN" smtClean="0"/>
              <a:t>25-02-2021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1B950E-595B-4247-9489-2F3BDC0C6508}" type="slidenum">
              <a:rPr lang="en-IN" smtClean="0"/>
              <a:t>‹#›</a:t>
            </a:fld>
            <a:endParaRPr lang="en-IN"/>
          </a:p>
        </p:txBody>
      </p:sp>
    </p:spTree>
    <p:extLst>
      <p:ext uri="{BB962C8B-B14F-4D97-AF65-F5344CB8AC3E}">
        <p14:creationId xmlns:p14="http://schemas.microsoft.com/office/powerpoint/2010/main" val="3960238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A881FE-1024-44BB-A94C-1C8DD30C15CD}" type="datetimeFigureOut">
              <a:rPr lang="en-IN" smtClean="0"/>
              <a:t>25-02-2021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1B950E-595B-4247-9489-2F3BDC0C6508}" type="slidenum">
              <a:rPr lang="en-IN" smtClean="0"/>
              <a:t>‹#›</a:t>
            </a:fld>
            <a:endParaRPr lang="en-IN"/>
          </a:p>
        </p:txBody>
      </p:sp>
    </p:spTree>
    <p:extLst>
      <p:ext uri="{BB962C8B-B14F-4D97-AF65-F5344CB8AC3E}">
        <p14:creationId xmlns:p14="http://schemas.microsoft.com/office/powerpoint/2010/main" val="28569540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41A881FE-1024-44BB-A94C-1C8DD30C15CD}" type="datetimeFigureOut">
              <a:rPr lang="en-IN" smtClean="0"/>
              <a:t>25-02-2021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21B950E-595B-4247-9489-2F3BDC0C6508}" type="slidenum">
              <a:rPr lang="en-IN" smtClean="0"/>
              <a:t>‹#›</a:t>
            </a:fld>
            <a:endParaRPr lang="en-IN"/>
          </a:p>
        </p:txBody>
      </p:sp>
    </p:spTree>
    <p:extLst>
      <p:ext uri="{BB962C8B-B14F-4D97-AF65-F5344CB8AC3E}">
        <p14:creationId xmlns:p14="http://schemas.microsoft.com/office/powerpoint/2010/main" val="978796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41A881FE-1024-44BB-A94C-1C8DD30C15CD}" type="datetimeFigureOut">
              <a:rPr lang="en-IN" smtClean="0"/>
              <a:t>25-02-2021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21B950E-595B-4247-9489-2F3BDC0C6508}" type="slidenum">
              <a:rPr lang="en-IN" smtClean="0"/>
              <a:t>‹#›</a:t>
            </a:fld>
            <a:endParaRPr lang="en-IN"/>
          </a:p>
        </p:txBody>
      </p:sp>
    </p:spTree>
    <p:extLst>
      <p:ext uri="{BB962C8B-B14F-4D97-AF65-F5344CB8AC3E}">
        <p14:creationId xmlns:p14="http://schemas.microsoft.com/office/powerpoint/2010/main" val="4283756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41A881FE-1024-44BB-A94C-1C8DD30C15CD}" type="datetimeFigureOut">
              <a:rPr lang="en-IN" smtClean="0"/>
              <a:t>25-02-2021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21B950E-595B-4247-9489-2F3BDC0C6508}" type="slidenum">
              <a:rPr lang="en-IN" smtClean="0"/>
              <a:t>‹#›</a:t>
            </a:fld>
            <a:endParaRPr lang="en-IN"/>
          </a:p>
        </p:txBody>
      </p:sp>
    </p:spTree>
    <p:extLst>
      <p:ext uri="{BB962C8B-B14F-4D97-AF65-F5344CB8AC3E}">
        <p14:creationId xmlns:p14="http://schemas.microsoft.com/office/powerpoint/2010/main" val="221746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A881FE-1024-44BB-A94C-1C8DD30C15CD}" type="datetimeFigureOut">
              <a:rPr lang="en-IN" smtClean="0"/>
              <a:t>25-02-2021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21B950E-595B-4247-9489-2F3BDC0C6508}" type="slidenum">
              <a:rPr lang="en-IN" smtClean="0"/>
              <a:t>‹#›</a:t>
            </a:fld>
            <a:endParaRPr lang="en-IN"/>
          </a:p>
        </p:txBody>
      </p:sp>
    </p:spTree>
    <p:extLst>
      <p:ext uri="{BB962C8B-B14F-4D97-AF65-F5344CB8AC3E}">
        <p14:creationId xmlns:p14="http://schemas.microsoft.com/office/powerpoint/2010/main" val="3991020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A881FE-1024-44BB-A94C-1C8DD30C15CD}" type="datetimeFigureOut">
              <a:rPr lang="en-IN" smtClean="0"/>
              <a:t>25-02-2021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21B950E-595B-4247-9489-2F3BDC0C6508}" type="slidenum">
              <a:rPr lang="en-IN" smtClean="0"/>
              <a:t>‹#›</a:t>
            </a:fld>
            <a:endParaRPr lang="en-IN"/>
          </a:p>
        </p:txBody>
      </p:sp>
    </p:spTree>
    <p:extLst>
      <p:ext uri="{BB962C8B-B14F-4D97-AF65-F5344CB8AC3E}">
        <p14:creationId xmlns:p14="http://schemas.microsoft.com/office/powerpoint/2010/main" val="208560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A881FE-1024-44BB-A94C-1C8DD30C15CD}" type="datetimeFigureOut">
              <a:rPr lang="en-IN" smtClean="0"/>
              <a:t>25-02-2021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21B950E-595B-4247-9489-2F3BDC0C6508}" type="slidenum">
              <a:rPr lang="en-IN" smtClean="0"/>
              <a:t>‹#›</a:t>
            </a:fld>
            <a:endParaRPr lang="en-IN"/>
          </a:p>
        </p:txBody>
      </p:sp>
    </p:spTree>
    <p:extLst>
      <p:ext uri="{BB962C8B-B14F-4D97-AF65-F5344CB8AC3E}">
        <p14:creationId xmlns:p14="http://schemas.microsoft.com/office/powerpoint/2010/main" val="327131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A881FE-1024-44BB-A94C-1C8DD30C15CD}" type="datetimeFigureOut">
              <a:rPr lang="en-IN" smtClean="0"/>
              <a:t>25-02-2021</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1B950E-595B-4247-9489-2F3BDC0C6508}" type="slidenum">
              <a:rPr lang="en-IN" smtClean="0"/>
              <a:t>‹#›</a:t>
            </a:fld>
            <a:endParaRPr lang="en-IN"/>
          </a:p>
        </p:txBody>
      </p:sp>
    </p:spTree>
    <p:extLst>
      <p:ext uri="{BB962C8B-B14F-4D97-AF65-F5344CB8AC3E}">
        <p14:creationId xmlns:p14="http://schemas.microsoft.com/office/powerpoint/2010/main" val="14599455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F074CBEB-5B10-45FD-BB38-958CEED9DBF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24786" b="-1"/>
          <a:stretch/>
        </p:blipFill>
        <p:spPr>
          <a:xfrm>
            <a:off x="21185" y="10"/>
            <a:ext cx="9143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32F9FB6-1964-4CEF-AE61-7295C78AB61C}"/>
              </a:ext>
            </a:extLst>
          </p:cNvPr>
          <p:cNvSpPr/>
          <p:nvPr/>
        </p:nvSpPr>
        <p:spPr>
          <a:xfrm>
            <a:off x="1338413" y="758934"/>
            <a:ext cx="6688370" cy="2554545"/>
          </a:xfrm>
          <a:prstGeom prst="rect">
            <a:avLst/>
          </a:prstGeom>
          <a:noFill/>
        </p:spPr>
        <p:txBody>
          <a:bodyPr wrap="none" lIns="91440" tIns="45720" rIns="91440" bIns="45720">
            <a:spAutoFit/>
          </a:bodyPr>
          <a:lstStyle/>
          <a:p>
            <a:pPr algn="ctr"/>
            <a:r>
              <a:rPr lang="en-US" sz="8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Loan Defaulter</a:t>
            </a:r>
          </a:p>
          <a:p>
            <a:pPr algn="ctr"/>
            <a:r>
              <a:rPr lang="en-US" sz="8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Prediction</a:t>
            </a:r>
            <a:endParaRPr lang="en-IN" sz="8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9" name="TextBox 8">
            <a:extLst>
              <a:ext uri="{FF2B5EF4-FFF2-40B4-BE49-F238E27FC236}">
                <a16:creationId xmlns:a16="http://schemas.microsoft.com/office/drawing/2014/main" id="{C1A5E2BE-0D2A-40FC-9D15-BCEB87E65AC6}"/>
              </a:ext>
            </a:extLst>
          </p:cNvPr>
          <p:cNvSpPr txBox="1"/>
          <p:nvPr/>
        </p:nvSpPr>
        <p:spPr>
          <a:xfrm>
            <a:off x="1336127" y="236773"/>
            <a:ext cx="6685541" cy="830997"/>
          </a:xfrm>
          <a:prstGeom prst="rect">
            <a:avLst/>
          </a:prstGeom>
          <a:noFill/>
        </p:spPr>
        <p:txBody>
          <a:bodyPr wrap="square" rtlCol="0">
            <a:spAutoFit/>
          </a:bodyPr>
          <a:lstStyle/>
          <a:p>
            <a:pPr algn="ctr"/>
            <a:r>
              <a:rPr lang="en-US" sz="4800" b="1" dirty="0">
                <a:solidFill>
                  <a:schemeClr val="bg1"/>
                </a:solidFill>
                <a:effectLst>
                  <a:innerShdw blurRad="114300">
                    <a:prstClr val="black"/>
                  </a:innerShdw>
                </a:effectLst>
              </a:rPr>
              <a:t>CAPSTONE PROJECT</a:t>
            </a:r>
          </a:p>
        </p:txBody>
      </p:sp>
      <p:sp>
        <p:nvSpPr>
          <p:cNvPr id="11" name="TextBox 10">
            <a:extLst>
              <a:ext uri="{FF2B5EF4-FFF2-40B4-BE49-F238E27FC236}">
                <a16:creationId xmlns:a16="http://schemas.microsoft.com/office/drawing/2014/main" id="{FEE51151-7859-45B9-A729-CCC9B51DF202}"/>
              </a:ext>
            </a:extLst>
          </p:cNvPr>
          <p:cNvSpPr txBox="1"/>
          <p:nvPr/>
        </p:nvSpPr>
        <p:spPr>
          <a:xfrm>
            <a:off x="5940152" y="3550061"/>
            <a:ext cx="2981221" cy="3046988"/>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2400" b="1" dirty="0">
                <a:solidFill>
                  <a:schemeClr val="bg1"/>
                </a:solidFill>
                <a:latin typeface="Arial Black" pitchFamily="34" charset="0"/>
              </a:rPr>
              <a:t>Submitted By:</a:t>
            </a:r>
          </a:p>
          <a:p>
            <a:pPr algn="ctr"/>
            <a:r>
              <a:rPr lang="en-US" sz="2400" b="1" dirty="0">
                <a:solidFill>
                  <a:schemeClr val="bg1"/>
                </a:solidFill>
                <a:latin typeface="Arial Black" pitchFamily="34" charset="0"/>
              </a:rPr>
              <a:t>Rishabh Tiwari</a:t>
            </a:r>
          </a:p>
          <a:p>
            <a:pPr algn="ctr"/>
            <a:r>
              <a:rPr lang="en-IN" sz="2400" b="1" dirty="0">
                <a:solidFill>
                  <a:schemeClr val="bg1"/>
                </a:solidFill>
                <a:latin typeface="Arial Black" pitchFamily="34" charset="0"/>
              </a:rPr>
              <a:t>Sanjay Sarkar</a:t>
            </a:r>
          </a:p>
          <a:p>
            <a:pPr algn="ctr"/>
            <a:r>
              <a:rPr lang="en-IN" sz="2400" b="1" dirty="0">
                <a:solidFill>
                  <a:schemeClr val="bg1"/>
                </a:solidFill>
                <a:latin typeface="Arial Black" pitchFamily="34" charset="0"/>
              </a:rPr>
              <a:t>Victor </a:t>
            </a:r>
            <a:r>
              <a:rPr lang="en-IN" sz="2400" b="1" dirty="0" err="1">
                <a:solidFill>
                  <a:schemeClr val="bg1"/>
                </a:solidFill>
                <a:latin typeface="Arial Black" pitchFamily="34" charset="0"/>
              </a:rPr>
              <a:t>Ravindra</a:t>
            </a:r>
            <a:endParaRPr lang="en-IN" sz="2400" b="1" dirty="0">
              <a:solidFill>
                <a:schemeClr val="bg1"/>
              </a:solidFill>
              <a:latin typeface="Arial Black" pitchFamily="34" charset="0"/>
            </a:endParaRPr>
          </a:p>
          <a:p>
            <a:pPr algn="ctr"/>
            <a:r>
              <a:rPr lang="en-IN" sz="2400" b="1" dirty="0" err="1">
                <a:solidFill>
                  <a:schemeClr val="bg1"/>
                </a:solidFill>
                <a:latin typeface="Arial Black" pitchFamily="34" charset="0"/>
              </a:rPr>
              <a:t>Yogesh</a:t>
            </a:r>
            <a:r>
              <a:rPr lang="en-IN" sz="2400" b="1" dirty="0">
                <a:solidFill>
                  <a:schemeClr val="bg1"/>
                </a:solidFill>
                <a:latin typeface="Arial Black" pitchFamily="34" charset="0"/>
              </a:rPr>
              <a:t> </a:t>
            </a:r>
            <a:r>
              <a:rPr lang="en-IN" sz="2400" b="1" dirty="0" err="1">
                <a:solidFill>
                  <a:schemeClr val="bg1"/>
                </a:solidFill>
                <a:latin typeface="Arial Black" pitchFamily="34" charset="0"/>
              </a:rPr>
              <a:t>Thakare</a:t>
            </a:r>
            <a:endParaRPr lang="en-US" sz="2400" b="1" dirty="0">
              <a:solidFill>
                <a:schemeClr val="bg1"/>
              </a:solidFill>
              <a:latin typeface="Arial Black" pitchFamily="34" charset="0"/>
            </a:endParaRPr>
          </a:p>
          <a:p>
            <a:pPr algn="ctr"/>
            <a:r>
              <a:rPr lang="en-US" sz="2400" b="1" dirty="0">
                <a:solidFill>
                  <a:schemeClr val="bg1"/>
                </a:solidFill>
                <a:latin typeface="Arial Black" pitchFamily="34" charset="0"/>
              </a:rPr>
              <a:t> </a:t>
            </a:r>
          </a:p>
          <a:p>
            <a:pPr algn="ctr"/>
            <a:r>
              <a:rPr lang="en-US" sz="2400" b="1" dirty="0">
                <a:solidFill>
                  <a:schemeClr val="bg1"/>
                </a:solidFill>
                <a:latin typeface="Arial Black" pitchFamily="34" charset="0"/>
              </a:rPr>
              <a:t>Batch: PGA-06 </a:t>
            </a:r>
          </a:p>
          <a:p>
            <a:pPr algn="ctr"/>
            <a:r>
              <a:rPr lang="en-US" sz="2400" b="1" dirty="0">
                <a:solidFill>
                  <a:schemeClr val="bg1"/>
                </a:solidFill>
                <a:latin typeface="Arial Black" pitchFamily="34" charset="0"/>
              </a:rPr>
              <a:t>Feb 2021</a:t>
            </a:r>
          </a:p>
        </p:txBody>
      </p:sp>
    </p:spTree>
    <p:extLst>
      <p:ext uri="{BB962C8B-B14F-4D97-AF65-F5344CB8AC3E}">
        <p14:creationId xmlns:p14="http://schemas.microsoft.com/office/powerpoint/2010/main" val="1897742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Loan Amount by Months and term</a:t>
            </a:r>
            <a:endParaRPr lang="en-IN" dirty="0"/>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268760"/>
            <a:ext cx="8229600" cy="3534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0DE20C5D-CC56-4A3D-A8EF-C42F7AFE1699}"/>
              </a:ext>
            </a:extLst>
          </p:cNvPr>
          <p:cNvSpPr txBox="1"/>
          <p:nvPr/>
        </p:nvSpPr>
        <p:spPr>
          <a:xfrm>
            <a:off x="1727684" y="5373216"/>
            <a:ext cx="5688632" cy="646331"/>
          </a:xfrm>
          <a:prstGeom prst="rect">
            <a:avLst/>
          </a:prstGeom>
          <a:noFill/>
        </p:spPr>
        <p:txBody>
          <a:bodyPr wrap="square" rtlCol="0">
            <a:spAutoFit/>
          </a:bodyPr>
          <a:lstStyle/>
          <a:p>
            <a:pPr algn="ctr"/>
            <a:r>
              <a:rPr lang="en-IN" dirty="0"/>
              <a:t>By this graph we understand that the amount of Loan is usually higher for longer duration of the said Loan.</a:t>
            </a:r>
          </a:p>
        </p:txBody>
      </p:sp>
    </p:spTree>
    <p:extLst>
      <p:ext uri="{BB962C8B-B14F-4D97-AF65-F5344CB8AC3E}">
        <p14:creationId xmlns:p14="http://schemas.microsoft.com/office/powerpoint/2010/main" val="22315832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Bar plot on emp_length</a:t>
            </a:r>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409930"/>
            <a:ext cx="8143875" cy="369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A961591E-3BFB-4A23-8B4C-A5C71043F3A2}"/>
              </a:ext>
            </a:extLst>
          </p:cNvPr>
          <p:cNvSpPr txBox="1"/>
          <p:nvPr/>
        </p:nvSpPr>
        <p:spPr>
          <a:xfrm>
            <a:off x="1684821" y="5373216"/>
            <a:ext cx="5688632" cy="646331"/>
          </a:xfrm>
          <a:prstGeom prst="rect">
            <a:avLst/>
          </a:prstGeom>
          <a:noFill/>
        </p:spPr>
        <p:txBody>
          <a:bodyPr wrap="square" rtlCol="0">
            <a:spAutoFit/>
          </a:bodyPr>
          <a:lstStyle/>
          <a:p>
            <a:pPr algn="ctr"/>
            <a:r>
              <a:rPr lang="en-IN" dirty="0"/>
              <a:t>Here we can assume that Loans are given to those whose employment duration is longer.</a:t>
            </a:r>
          </a:p>
        </p:txBody>
      </p:sp>
    </p:spTree>
    <p:extLst>
      <p:ext uri="{BB962C8B-B14F-4D97-AF65-F5344CB8AC3E}">
        <p14:creationId xmlns:p14="http://schemas.microsoft.com/office/powerpoint/2010/main" val="3891103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Pie Cart on </a:t>
            </a:r>
            <a:r>
              <a:rPr lang="en-IN" dirty="0" err="1"/>
              <a:t>Default_ind</a:t>
            </a:r>
            <a:endParaRPr lang="en-IN" dirty="0"/>
          </a:p>
        </p:txBody>
      </p:sp>
      <p:pic>
        <p:nvPicPr>
          <p:cNvPr id="1026" name="Picture 2">
            <a:extLst>
              <a:ext uri="{FF2B5EF4-FFF2-40B4-BE49-F238E27FC236}">
                <a16:creationId xmlns:a16="http://schemas.microsoft.com/office/drawing/2014/main" id="{12EA31BD-E6DA-4A48-84FB-95C7CA7654C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18032" y="1164689"/>
            <a:ext cx="4507936" cy="431746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B765A72-1148-4391-9FC9-F1CD5904EAB5}"/>
              </a:ext>
            </a:extLst>
          </p:cNvPr>
          <p:cNvSpPr txBox="1"/>
          <p:nvPr/>
        </p:nvSpPr>
        <p:spPr>
          <a:xfrm>
            <a:off x="6012160" y="5229200"/>
            <a:ext cx="2674640" cy="923330"/>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IN" dirty="0"/>
              <a:t>The distribution of Good loan is higher compared to bad loans</a:t>
            </a:r>
          </a:p>
        </p:txBody>
      </p:sp>
    </p:spTree>
    <p:extLst>
      <p:ext uri="{BB962C8B-B14F-4D97-AF65-F5344CB8AC3E}">
        <p14:creationId xmlns:p14="http://schemas.microsoft.com/office/powerpoint/2010/main" val="3518909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8217B-D70E-4F72-BE99-7D59ABD876D5}"/>
              </a:ext>
            </a:extLst>
          </p:cNvPr>
          <p:cNvSpPr>
            <a:spLocks noGrp="1"/>
          </p:cNvSpPr>
          <p:nvPr>
            <p:ph type="title"/>
          </p:nvPr>
        </p:nvSpPr>
        <p:spPr/>
        <p:txBody>
          <a:bodyPr>
            <a:normAutofit fontScale="90000"/>
          </a:bodyPr>
          <a:lstStyle/>
          <a:p>
            <a:r>
              <a:rPr lang="en-IN" dirty="0"/>
              <a:t>Distribution cases according to the Year of Loan issued</a:t>
            </a:r>
          </a:p>
        </p:txBody>
      </p:sp>
      <p:pic>
        <p:nvPicPr>
          <p:cNvPr id="2050" name="Picture 2">
            <a:extLst>
              <a:ext uri="{FF2B5EF4-FFF2-40B4-BE49-F238E27FC236}">
                <a16:creationId xmlns:a16="http://schemas.microsoft.com/office/drawing/2014/main" id="{F6D75565-CD53-4D01-950F-F0354362DC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25" y="2181225"/>
            <a:ext cx="8667750" cy="24955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F6AF5C2-8FA9-434B-BAAF-45FC6120C5D6}"/>
              </a:ext>
            </a:extLst>
          </p:cNvPr>
          <p:cNvSpPr txBox="1"/>
          <p:nvPr/>
        </p:nvSpPr>
        <p:spPr>
          <a:xfrm>
            <a:off x="1475656" y="5157192"/>
            <a:ext cx="6192688" cy="369332"/>
          </a:xfrm>
          <a:prstGeom prst="rect">
            <a:avLst/>
          </a:prstGeom>
          <a:noFill/>
        </p:spPr>
        <p:txBody>
          <a:bodyPr wrap="square" rtlCol="0">
            <a:spAutoFit/>
          </a:bodyPr>
          <a:lstStyle/>
          <a:p>
            <a:pPr algn="ctr"/>
            <a:r>
              <a:rPr lang="en-IN" dirty="0"/>
              <a:t>This is derived from the “</a:t>
            </a:r>
            <a:r>
              <a:rPr lang="en-IN" dirty="0" err="1"/>
              <a:t>issue_date</a:t>
            </a:r>
            <a:r>
              <a:rPr lang="en-IN" dirty="0"/>
              <a:t>” and bifurcated accordingly.</a:t>
            </a:r>
          </a:p>
        </p:txBody>
      </p:sp>
    </p:spTree>
    <p:extLst>
      <p:ext uri="{BB962C8B-B14F-4D97-AF65-F5344CB8AC3E}">
        <p14:creationId xmlns:p14="http://schemas.microsoft.com/office/powerpoint/2010/main" val="551710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correlation matrix</a:t>
            </a:r>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8" y="1412776"/>
            <a:ext cx="8208912"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404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1022350"/>
            <a:ext cx="532209"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837744"/>
            <a:ext cx="302419"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495" y="640894"/>
            <a:ext cx="126206"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417402" y="635716"/>
            <a:ext cx="246459"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Rectangle 25">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041" y="635715"/>
            <a:ext cx="8180897"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TextBox 10">
            <a:extLst>
              <a:ext uri="{FF2B5EF4-FFF2-40B4-BE49-F238E27FC236}">
                <a16:creationId xmlns:a16="http://schemas.microsoft.com/office/drawing/2014/main" id="{48BFF102-F553-49E2-A4BE-CEED7F37C1BB}"/>
              </a:ext>
            </a:extLst>
          </p:cNvPr>
          <p:cNvSpPr txBox="1"/>
          <p:nvPr/>
        </p:nvSpPr>
        <p:spPr>
          <a:xfrm>
            <a:off x="718879" y="800392"/>
            <a:ext cx="7698523" cy="1212102"/>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2500" kern="1200" dirty="0">
                <a:solidFill>
                  <a:srgbClr val="FFFFFF"/>
                </a:solidFill>
                <a:latin typeface="+mj-lt"/>
                <a:ea typeface="+mj-ea"/>
                <a:cs typeface="+mj-cs"/>
              </a:rPr>
              <a:t>Exploratory Data Analysis (EDA)</a:t>
            </a:r>
          </a:p>
          <a:p>
            <a:pPr algn="ctr">
              <a:lnSpc>
                <a:spcPct val="90000"/>
              </a:lnSpc>
              <a:spcBef>
                <a:spcPct val="0"/>
              </a:spcBef>
              <a:spcAft>
                <a:spcPts val="600"/>
              </a:spcAft>
            </a:pPr>
            <a:r>
              <a:rPr lang="en-US" sz="2500" kern="1200" dirty="0">
                <a:solidFill>
                  <a:srgbClr val="FFFFFF"/>
                </a:solidFill>
                <a:latin typeface="+mj-lt"/>
                <a:ea typeface="+mj-ea"/>
                <a:cs typeface="+mj-cs"/>
              </a:rPr>
              <a:t>Resolving missing data(cont)</a:t>
            </a:r>
          </a:p>
        </p:txBody>
      </p:sp>
      <p:sp>
        <p:nvSpPr>
          <p:cNvPr id="3" name="Content Placeholder 2"/>
          <p:cNvSpPr>
            <a:spLocks noGrp="1"/>
          </p:cNvSpPr>
          <p:nvPr>
            <p:ph idx="1"/>
          </p:nvPr>
        </p:nvSpPr>
        <p:spPr>
          <a:xfrm>
            <a:off x="927267" y="2004590"/>
            <a:ext cx="7281746" cy="3567173"/>
          </a:xfrm>
        </p:spPr>
        <p:txBody>
          <a:bodyPr vert="horz" lIns="91440" tIns="45720" rIns="91440" bIns="45720" rtlCol="0" anchor="ctr">
            <a:normAutofit/>
          </a:bodyPr>
          <a:lstStyle/>
          <a:p>
            <a:pPr marL="0" indent="0">
              <a:lnSpc>
                <a:spcPct val="90000"/>
              </a:lnSpc>
              <a:buNone/>
            </a:pPr>
            <a:r>
              <a:rPr lang="en-US" sz="2100" dirty="0"/>
              <a:t>As the number of features were high, we decided to reduce variable based on significant missing data.</a:t>
            </a:r>
          </a:p>
          <a:p>
            <a:pPr marL="0" indent="0">
              <a:lnSpc>
                <a:spcPct val="90000"/>
              </a:lnSpc>
              <a:buNone/>
            </a:pPr>
            <a:endParaRPr lang="en-US" sz="2100" dirty="0"/>
          </a:p>
          <a:p>
            <a:pPr marL="0" indent="0">
              <a:lnSpc>
                <a:spcPct val="90000"/>
              </a:lnSpc>
              <a:buNone/>
            </a:pPr>
            <a:r>
              <a:rPr lang="en-US" sz="2100" dirty="0"/>
              <a:t>A table was created to count the number of missing values and find the percent of those missing values.</a:t>
            </a:r>
          </a:p>
          <a:p>
            <a:pPr marL="0" indent="0">
              <a:lnSpc>
                <a:spcPct val="90000"/>
              </a:lnSpc>
              <a:buNone/>
            </a:pPr>
            <a:endParaRPr lang="en-US" sz="2100" dirty="0"/>
          </a:p>
          <a:p>
            <a:pPr marL="0" indent="0">
              <a:lnSpc>
                <a:spcPct val="90000"/>
              </a:lnSpc>
              <a:buNone/>
            </a:pPr>
            <a:r>
              <a:rPr lang="en-US" sz="2100" dirty="0"/>
              <a:t>Any feature that had more than 50% data missing where dropped.</a:t>
            </a:r>
          </a:p>
        </p:txBody>
      </p:sp>
    </p:spTree>
    <p:extLst>
      <p:ext uri="{BB962C8B-B14F-4D97-AF65-F5344CB8AC3E}">
        <p14:creationId xmlns:p14="http://schemas.microsoft.com/office/powerpoint/2010/main" val="1064050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9527FCEA-6143-4C5E-8C45-8AC9237AD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A9F23AD-7A55-49F3-A3EC-743F47F36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7090"/>
            <a:ext cx="5056386" cy="5897880"/>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 table&#10;&#10;Description automatically generated">
            <a:extLst>
              <a:ext uri="{FF2B5EF4-FFF2-40B4-BE49-F238E27FC236}">
                <a16:creationId xmlns:a16="http://schemas.microsoft.com/office/drawing/2014/main" id="{B9DC6C61-F5DD-4191-9501-CF8917EB9F9B}"/>
              </a:ext>
            </a:extLst>
          </p:cNvPr>
          <p:cNvPicPr>
            <a:picLocks noChangeAspect="1"/>
          </p:cNvPicPr>
          <p:nvPr/>
        </p:nvPicPr>
        <p:blipFill>
          <a:blip r:embed="rId2"/>
          <a:stretch>
            <a:fillRect/>
          </a:stretch>
        </p:blipFill>
        <p:spPr>
          <a:xfrm>
            <a:off x="480885" y="1407560"/>
            <a:ext cx="4807563" cy="4056939"/>
          </a:xfrm>
          <a:prstGeom prst="rect">
            <a:avLst/>
          </a:prstGeom>
        </p:spPr>
      </p:pic>
      <p:sp>
        <p:nvSpPr>
          <p:cNvPr id="36" name="Rectangle 35">
            <a:extLst>
              <a:ext uri="{FF2B5EF4-FFF2-40B4-BE49-F238E27FC236}">
                <a16:creationId xmlns:a16="http://schemas.microsoft.com/office/drawing/2014/main" id="{D7D9F91F-72C9-4DB9-ABD0-A8180D8262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0991" y="480060"/>
            <a:ext cx="3135249" cy="2788074"/>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Text&#10;&#10;Description automatically generated">
            <a:extLst>
              <a:ext uri="{FF2B5EF4-FFF2-40B4-BE49-F238E27FC236}">
                <a16:creationId xmlns:a16="http://schemas.microsoft.com/office/drawing/2014/main" id="{31B7B8D0-8A72-444C-A3EE-83607E658A92}"/>
              </a:ext>
            </a:extLst>
          </p:cNvPr>
          <p:cNvPicPr>
            <a:picLocks noChangeAspect="1"/>
          </p:cNvPicPr>
          <p:nvPr/>
        </p:nvPicPr>
        <p:blipFill>
          <a:blip r:embed="rId3"/>
          <a:stretch>
            <a:fillRect/>
          </a:stretch>
        </p:blipFill>
        <p:spPr>
          <a:xfrm>
            <a:off x="5771904" y="694882"/>
            <a:ext cx="2891209" cy="2372822"/>
          </a:xfrm>
          <a:prstGeom prst="rect">
            <a:avLst/>
          </a:prstGeom>
        </p:spPr>
      </p:pic>
      <p:sp>
        <p:nvSpPr>
          <p:cNvPr id="38" name="Rectangle 37">
            <a:extLst>
              <a:ext uri="{FF2B5EF4-FFF2-40B4-BE49-F238E27FC236}">
                <a16:creationId xmlns:a16="http://schemas.microsoft.com/office/drawing/2014/main" id="{BE016956-CE9F-4946-8834-A8BC3529D0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0991" y="3603670"/>
            <a:ext cx="3135249" cy="2788074"/>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9563D3B-D819-40CB-A381-B1DE5FA7E2AE}"/>
              </a:ext>
            </a:extLst>
          </p:cNvPr>
          <p:cNvPicPr>
            <a:picLocks noChangeAspect="1"/>
          </p:cNvPicPr>
          <p:nvPr/>
        </p:nvPicPr>
        <p:blipFill>
          <a:blip r:embed="rId4"/>
          <a:stretch>
            <a:fillRect/>
          </a:stretch>
        </p:blipFill>
        <p:spPr>
          <a:xfrm>
            <a:off x="5771904" y="4157950"/>
            <a:ext cx="2891209" cy="1652119"/>
          </a:xfrm>
          <a:prstGeom prst="rect">
            <a:avLst/>
          </a:prstGeom>
        </p:spPr>
      </p:pic>
      <p:pic>
        <p:nvPicPr>
          <p:cNvPr id="28" name="Picture 27">
            <a:extLst>
              <a:ext uri="{FF2B5EF4-FFF2-40B4-BE49-F238E27FC236}">
                <a16:creationId xmlns:a16="http://schemas.microsoft.com/office/drawing/2014/main" id="{678CCCD2-20DE-4C77-BCF9-B0CE834F1758}"/>
              </a:ext>
            </a:extLst>
          </p:cNvPr>
          <p:cNvPicPr>
            <a:picLocks noChangeAspect="1"/>
          </p:cNvPicPr>
          <p:nvPr/>
        </p:nvPicPr>
        <p:blipFill>
          <a:blip r:embed="rId5"/>
          <a:stretch>
            <a:fillRect/>
          </a:stretch>
        </p:blipFill>
        <p:spPr>
          <a:xfrm>
            <a:off x="785543" y="85253"/>
            <a:ext cx="4198245" cy="1308248"/>
          </a:xfrm>
          <a:prstGeom prst="rect">
            <a:avLst/>
          </a:prstGeom>
        </p:spPr>
      </p:pic>
    </p:spTree>
    <p:extLst>
      <p:ext uri="{BB962C8B-B14F-4D97-AF65-F5344CB8AC3E}">
        <p14:creationId xmlns:p14="http://schemas.microsoft.com/office/powerpoint/2010/main" val="2306791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E0943A36-BDEC-4192-B168-DDE3A770A4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436" r="14896" b="-1"/>
          <a:stretch/>
        </p:blipFill>
        <p:spPr bwMode="auto">
          <a:xfrm>
            <a:off x="-2285" y="10"/>
            <a:ext cx="9143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D6F6FD97-B26F-45EC-94D8-7DA1268969A7}"/>
              </a:ext>
            </a:extLst>
          </p:cNvPr>
          <p:cNvSpPr/>
          <p:nvPr/>
        </p:nvSpPr>
        <p:spPr>
          <a:xfrm>
            <a:off x="822960" y="325550"/>
            <a:ext cx="7543800" cy="3574778"/>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p>
            <a:pPr algn="ctr">
              <a:lnSpc>
                <a:spcPct val="90000"/>
              </a:lnSpc>
              <a:spcBef>
                <a:spcPct val="0"/>
              </a:spcBef>
              <a:spcAft>
                <a:spcPts val="600"/>
              </a:spcAft>
            </a:pPr>
            <a:r>
              <a:rPr lang="en-US" sz="45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j-lt"/>
                <a:ea typeface="+mj-ea"/>
                <a:cs typeface="+mj-cs"/>
              </a:rPr>
              <a:t>Updated feature lis</a:t>
            </a:r>
            <a:r>
              <a:rPr lang="en-US" sz="4500"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mj-lt"/>
                <a:ea typeface="+mj-ea"/>
                <a:cs typeface="+mj-cs"/>
              </a:rPr>
              <a:t>t with </a:t>
            </a:r>
          </a:p>
          <a:p>
            <a:pPr algn="ctr">
              <a:lnSpc>
                <a:spcPct val="90000"/>
              </a:lnSpc>
              <a:spcBef>
                <a:spcPct val="0"/>
              </a:spcBef>
              <a:spcAft>
                <a:spcPts val="600"/>
              </a:spcAft>
            </a:pPr>
            <a:r>
              <a:rPr lang="en-US" sz="4500"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mj-lt"/>
                <a:ea typeface="+mj-ea"/>
                <a:cs typeface="+mj-cs"/>
              </a:rPr>
              <a:t>fewer missing values</a:t>
            </a:r>
            <a:endParaRPr lang="en-US" sz="45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j-lt"/>
              <a:ea typeface="+mj-ea"/>
              <a:cs typeface="+mj-cs"/>
            </a:endParaRPr>
          </a:p>
        </p:txBody>
      </p:sp>
    </p:spTree>
    <p:extLst>
      <p:ext uri="{BB962C8B-B14F-4D97-AF65-F5344CB8AC3E}">
        <p14:creationId xmlns:p14="http://schemas.microsoft.com/office/powerpoint/2010/main" val="173591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513431-34CE-4052-B064-6BFC496D8627}"/>
              </a:ext>
            </a:extLst>
          </p:cNvPr>
          <p:cNvPicPr>
            <a:picLocks noChangeAspect="1"/>
          </p:cNvPicPr>
          <p:nvPr/>
        </p:nvPicPr>
        <p:blipFill rotWithShape="1">
          <a:blip r:embed="rId2"/>
          <a:srcRect l="6339" t="22700"/>
          <a:stretch/>
        </p:blipFill>
        <p:spPr>
          <a:xfrm>
            <a:off x="4261132" y="1045618"/>
            <a:ext cx="5036486" cy="5659982"/>
          </a:xfrm>
          <a:prstGeom prst="rect">
            <a:avLst/>
          </a:prstGeom>
        </p:spPr>
      </p:pic>
      <p:sp>
        <p:nvSpPr>
          <p:cNvPr id="6" name="Rectangle 5">
            <a:extLst>
              <a:ext uri="{FF2B5EF4-FFF2-40B4-BE49-F238E27FC236}">
                <a16:creationId xmlns:a16="http://schemas.microsoft.com/office/drawing/2014/main" id="{2D905DE4-D61E-414B-A433-E9150362FAFA}"/>
              </a:ext>
            </a:extLst>
          </p:cNvPr>
          <p:cNvSpPr/>
          <p:nvPr/>
        </p:nvSpPr>
        <p:spPr>
          <a:xfrm>
            <a:off x="65834" y="2028"/>
            <a:ext cx="4018151" cy="2062103"/>
          </a:xfrm>
          <a:prstGeom prst="rect">
            <a:avLst/>
          </a:prstGeom>
        </p:spPr>
        <p:style>
          <a:lnRef idx="2">
            <a:schemeClr val="accent6"/>
          </a:lnRef>
          <a:fillRef idx="1">
            <a:schemeClr val="lt1"/>
          </a:fillRef>
          <a:effectRef idx="0">
            <a:schemeClr val="accent6"/>
          </a:effectRef>
          <a:fontRef idx="minor">
            <a:schemeClr val="dk1"/>
          </a:fontRef>
        </p:style>
        <p:txBody>
          <a:bodyPr wrap="square" lIns="91440" tIns="45720" rIns="91440" bIns="45720">
            <a:spAutoFit/>
          </a:bodyPr>
          <a:lstStyle/>
          <a:p>
            <a:pPr algn="ctr"/>
            <a:r>
              <a:rPr lang="en-US" sz="3200" b="1" dirty="0">
                <a:ln w="6600">
                  <a:solidFill>
                    <a:schemeClr val="accent2"/>
                  </a:solidFill>
                  <a:prstDash val="solid"/>
                </a:ln>
                <a:solidFill>
                  <a:srgbClr val="FFFFFF"/>
                </a:solidFill>
                <a:effectLst>
                  <a:outerShdw dist="38100" dir="2700000" algn="tl" rotWithShape="0">
                    <a:schemeClr val="accent2"/>
                  </a:outerShdw>
                </a:effectLst>
              </a:rPr>
              <a:t>Filtered </a:t>
            </a:r>
          </a:p>
          <a:p>
            <a:pPr algn="ctr"/>
            <a:r>
              <a:rPr lang="en-US" sz="3200" b="1" dirty="0">
                <a:ln w="6600">
                  <a:solidFill>
                    <a:schemeClr val="accent2"/>
                  </a:solidFill>
                  <a:prstDash val="solid"/>
                </a:ln>
                <a:solidFill>
                  <a:srgbClr val="FFFFFF"/>
                </a:solidFill>
                <a:effectLst>
                  <a:outerShdw dist="38100" dir="2700000" algn="tl" rotWithShape="0">
                    <a:schemeClr val="accent2"/>
                  </a:outerShdw>
                </a:effectLst>
              </a:rPr>
              <a:t>Categorial </a:t>
            </a:r>
          </a:p>
          <a:p>
            <a:pPr algn="ctr"/>
            <a:r>
              <a:rPr lang="en-US" sz="3200" b="1" dirty="0">
                <a:ln w="6600">
                  <a:solidFill>
                    <a:schemeClr val="accent2"/>
                  </a:solidFill>
                  <a:prstDash val="solid"/>
                </a:ln>
                <a:solidFill>
                  <a:srgbClr val="FFFFFF"/>
                </a:solidFill>
                <a:effectLst>
                  <a:outerShdw dist="38100" dir="2700000" algn="tl" rotWithShape="0">
                    <a:schemeClr val="accent2"/>
                  </a:outerShdw>
                </a:effectLst>
              </a:rPr>
              <a:t>and </a:t>
            </a:r>
          </a:p>
          <a:p>
            <a:pPr algn="ctr"/>
            <a:r>
              <a:rPr lang="en-US" sz="3200" b="1" dirty="0">
                <a:ln w="6600">
                  <a:solidFill>
                    <a:schemeClr val="accent2"/>
                  </a:solidFill>
                  <a:prstDash val="solid"/>
                </a:ln>
                <a:solidFill>
                  <a:srgbClr val="FFFFFF"/>
                </a:solidFill>
                <a:effectLst>
                  <a:outerShdw dist="38100" dir="2700000" algn="tl" rotWithShape="0">
                    <a:schemeClr val="accent2"/>
                  </a:outerShdw>
                </a:effectLst>
              </a:rPr>
              <a:t>Numerical Variables</a:t>
            </a:r>
          </a:p>
        </p:txBody>
      </p:sp>
      <p:pic>
        <p:nvPicPr>
          <p:cNvPr id="8" name="Picture 7">
            <a:extLst>
              <a:ext uri="{FF2B5EF4-FFF2-40B4-BE49-F238E27FC236}">
                <a16:creationId xmlns:a16="http://schemas.microsoft.com/office/drawing/2014/main" id="{7822208D-BEAD-4193-83AF-8BE86D65556B}"/>
              </a:ext>
            </a:extLst>
          </p:cNvPr>
          <p:cNvPicPr>
            <a:picLocks noChangeAspect="1"/>
          </p:cNvPicPr>
          <p:nvPr/>
        </p:nvPicPr>
        <p:blipFill rotWithShape="1">
          <a:blip r:embed="rId3"/>
          <a:srcRect t="30592"/>
          <a:stretch/>
        </p:blipFill>
        <p:spPr>
          <a:xfrm>
            <a:off x="539551" y="3403451"/>
            <a:ext cx="3286125" cy="3212976"/>
          </a:xfrm>
          <a:prstGeom prst="rect">
            <a:avLst/>
          </a:prstGeom>
        </p:spPr>
      </p:pic>
      <p:pic>
        <p:nvPicPr>
          <p:cNvPr id="7" name="Picture 6">
            <a:extLst>
              <a:ext uri="{FF2B5EF4-FFF2-40B4-BE49-F238E27FC236}">
                <a16:creationId xmlns:a16="http://schemas.microsoft.com/office/drawing/2014/main" id="{EDADF267-4D27-4713-9215-2F847D28057A}"/>
              </a:ext>
            </a:extLst>
          </p:cNvPr>
          <p:cNvPicPr>
            <a:picLocks noChangeAspect="1"/>
          </p:cNvPicPr>
          <p:nvPr/>
        </p:nvPicPr>
        <p:blipFill rotWithShape="1">
          <a:blip r:embed="rId3"/>
          <a:srcRect b="92922"/>
          <a:stretch/>
        </p:blipFill>
        <p:spPr>
          <a:xfrm>
            <a:off x="539550" y="3058269"/>
            <a:ext cx="3286125" cy="327670"/>
          </a:xfrm>
          <a:prstGeom prst="rect">
            <a:avLst/>
          </a:prstGeom>
        </p:spPr>
      </p:pic>
      <p:pic>
        <p:nvPicPr>
          <p:cNvPr id="9" name="Picture 8">
            <a:extLst>
              <a:ext uri="{FF2B5EF4-FFF2-40B4-BE49-F238E27FC236}">
                <a16:creationId xmlns:a16="http://schemas.microsoft.com/office/drawing/2014/main" id="{8811B0EE-42A5-44A6-8021-9EFB3692CD2C}"/>
              </a:ext>
            </a:extLst>
          </p:cNvPr>
          <p:cNvPicPr>
            <a:picLocks noChangeAspect="1"/>
          </p:cNvPicPr>
          <p:nvPr/>
        </p:nvPicPr>
        <p:blipFill rotWithShape="1">
          <a:blip r:embed="rId2"/>
          <a:srcRect b="94222"/>
          <a:stretch/>
        </p:blipFill>
        <p:spPr>
          <a:xfrm>
            <a:off x="4261132" y="649338"/>
            <a:ext cx="5036486" cy="396280"/>
          </a:xfrm>
          <a:prstGeom prst="rect">
            <a:avLst/>
          </a:prstGeom>
        </p:spPr>
      </p:pic>
    </p:spTree>
    <p:extLst>
      <p:ext uri="{BB962C8B-B14F-4D97-AF65-F5344CB8AC3E}">
        <p14:creationId xmlns:p14="http://schemas.microsoft.com/office/powerpoint/2010/main" val="15346773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121FE75-2D01-4BFB-BB32-6922506CE754}"/>
              </a:ext>
            </a:extLst>
          </p:cNvPr>
          <p:cNvSpPr/>
          <p:nvPr/>
        </p:nvSpPr>
        <p:spPr>
          <a:xfrm>
            <a:off x="60515" y="116632"/>
            <a:ext cx="9067867" cy="830997"/>
          </a:xfrm>
          <a:prstGeom prst="rect">
            <a:avLst/>
          </a:prstGeom>
          <a:noFill/>
        </p:spPr>
        <p:txBody>
          <a:bodyPr wrap="none" lIns="91440" tIns="45720" rIns="91440" bIns="45720">
            <a:spAutoFit/>
          </a:bodyPr>
          <a:lstStyle/>
          <a:p>
            <a:pPr algn="ctr"/>
            <a:r>
              <a:rPr lang="en-US" sz="4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Information on </a:t>
            </a:r>
            <a:r>
              <a:rPr lang="en-US" sz="4800" b="0" cap="none" spc="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default_ind</a:t>
            </a:r>
            <a:r>
              <a:rPr lang="en-US" sz="4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variable</a:t>
            </a:r>
          </a:p>
        </p:txBody>
      </p:sp>
      <p:pic>
        <p:nvPicPr>
          <p:cNvPr id="6" name="Picture 5">
            <a:extLst>
              <a:ext uri="{FF2B5EF4-FFF2-40B4-BE49-F238E27FC236}">
                <a16:creationId xmlns:a16="http://schemas.microsoft.com/office/drawing/2014/main" id="{1E56A704-7285-4523-9142-5159B1992C5F}"/>
              </a:ext>
            </a:extLst>
          </p:cNvPr>
          <p:cNvPicPr>
            <a:picLocks noChangeAspect="1"/>
          </p:cNvPicPr>
          <p:nvPr/>
        </p:nvPicPr>
        <p:blipFill rotWithShape="1">
          <a:blip r:embed="rId2"/>
          <a:srcRect l="2446" t="27556" r="38060" b="1199"/>
          <a:stretch/>
        </p:blipFill>
        <p:spPr>
          <a:xfrm>
            <a:off x="1331640" y="1916832"/>
            <a:ext cx="5904656" cy="3664958"/>
          </a:xfrm>
          <a:prstGeom prst="rect">
            <a:avLst/>
          </a:prstGeom>
        </p:spPr>
      </p:pic>
      <p:pic>
        <p:nvPicPr>
          <p:cNvPr id="5" name="Picture 4">
            <a:extLst>
              <a:ext uri="{FF2B5EF4-FFF2-40B4-BE49-F238E27FC236}">
                <a16:creationId xmlns:a16="http://schemas.microsoft.com/office/drawing/2014/main" id="{FF2CC8BF-BF62-4E28-ADE4-B1452DCCBA9A}"/>
              </a:ext>
            </a:extLst>
          </p:cNvPr>
          <p:cNvPicPr>
            <a:picLocks noChangeAspect="1"/>
          </p:cNvPicPr>
          <p:nvPr/>
        </p:nvPicPr>
        <p:blipFill rotWithShape="1">
          <a:blip r:embed="rId3"/>
          <a:srcRect t="73616" r="79830" b="10299"/>
          <a:stretch/>
        </p:blipFill>
        <p:spPr>
          <a:xfrm>
            <a:off x="4259272" y="2780928"/>
            <a:ext cx="2320425" cy="648072"/>
          </a:xfrm>
          <a:prstGeom prst="rect">
            <a:avLst/>
          </a:prstGeom>
        </p:spPr>
      </p:pic>
      <p:pic>
        <p:nvPicPr>
          <p:cNvPr id="3" name="Picture 2">
            <a:extLst>
              <a:ext uri="{FF2B5EF4-FFF2-40B4-BE49-F238E27FC236}">
                <a16:creationId xmlns:a16="http://schemas.microsoft.com/office/drawing/2014/main" id="{19680FD6-BEA6-4E50-984E-45BDED1E1021}"/>
              </a:ext>
            </a:extLst>
          </p:cNvPr>
          <p:cNvPicPr>
            <a:picLocks noChangeAspect="1"/>
          </p:cNvPicPr>
          <p:nvPr/>
        </p:nvPicPr>
        <p:blipFill rotWithShape="1">
          <a:blip r:embed="rId3"/>
          <a:srcRect t="22519" r="84205" b="61396"/>
          <a:stretch/>
        </p:blipFill>
        <p:spPr>
          <a:xfrm>
            <a:off x="4354317" y="4089208"/>
            <a:ext cx="2130337" cy="759809"/>
          </a:xfrm>
          <a:prstGeom prst="rect">
            <a:avLst/>
          </a:prstGeom>
        </p:spPr>
      </p:pic>
      <p:sp>
        <p:nvSpPr>
          <p:cNvPr id="2" name="TextBox 1">
            <a:extLst>
              <a:ext uri="{FF2B5EF4-FFF2-40B4-BE49-F238E27FC236}">
                <a16:creationId xmlns:a16="http://schemas.microsoft.com/office/drawing/2014/main" id="{AA7982F2-B021-4580-8C28-91AC7A1A7455}"/>
              </a:ext>
            </a:extLst>
          </p:cNvPr>
          <p:cNvSpPr txBox="1"/>
          <p:nvPr/>
        </p:nvSpPr>
        <p:spPr>
          <a:xfrm>
            <a:off x="4663400" y="2406525"/>
            <a:ext cx="1512168"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IN" dirty="0"/>
              <a:t>% distribution</a:t>
            </a:r>
          </a:p>
        </p:txBody>
      </p:sp>
      <p:sp>
        <p:nvSpPr>
          <p:cNvPr id="7" name="TextBox 6">
            <a:extLst>
              <a:ext uri="{FF2B5EF4-FFF2-40B4-BE49-F238E27FC236}">
                <a16:creationId xmlns:a16="http://schemas.microsoft.com/office/drawing/2014/main" id="{7641C29B-7384-43D8-87D8-EAA76863776F}"/>
              </a:ext>
            </a:extLst>
          </p:cNvPr>
          <p:cNvSpPr txBox="1"/>
          <p:nvPr/>
        </p:nvSpPr>
        <p:spPr>
          <a:xfrm>
            <a:off x="4807416" y="3749311"/>
            <a:ext cx="1224136"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IN" dirty="0"/>
              <a:t>Total count</a:t>
            </a:r>
          </a:p>
        </p:txBody>
      </p:sp>
    </p:spTree>
    <p:extLst>
      <p:ext uri="{BB962C8B-B14F-4D97-AF65-F5344CB8AC3E}">
        <p14:creationId xmlns:p14="http://schemas.microsoft.com/office/powerpoint/2010/main" val="3733884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1022350"/>
            <a:ext cx="532209"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837744"/>
            <a:ext cx="302419"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495" y="640894"/>
            <a:ext cx="126206"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417402" y="635716"/>
            <a:ext cx="246459"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041" y="635715"/>
            <a:ext cx="8180897"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718879" y="800392"/>
            <a:ext cx="7698523" cy="1212102"/>
          </a:xfrm>
        </p:spPr>
        <p:txBody>
          <a:bodyPr>
            <a:normAutofit/>
          </a:bodyPr>
          <a:lstStyle/>
          <a:p>
            <a:r>
              <a:rPr lang="en-US" sz="3500" dirty="0">
                <a:solidFill>
                  <a:srgbClr val="FFFFFF"/>
                </a:solidFill>
              </a:rPr>
              <a:t>Problem Summery</a:t>
            </a:r>
            <a:endParaRPr lang="en-IN" sz="3500" dirty="0">
              <a:solidFill>
                <a:srgbClr val="FFFFFF"/>
              </a:solidFill>
            </a:endParaRPr>
          </a:p>
        </p:txBody>
      </p:sp>
      <p:sp>
        <p:nvSpPr>
          <p:cNvPr id="3" name="Content Placeholder 2"/>
          <p:cNvSpPr>
            <a:spLocks noGrp="1"/>
          </p:cNvSpPr>
          <p:nvPr>
            <p:ph idx="1"/>
          </p:nvPr>
        </p:nvSpPr>
        <p:spPr>
          <a:xfrm>
            <a:off x="971600" y="2490435"/>
            <a:ext cx="7281746" cy="3567173"/>
          </a:xfrm>
        </p:spPr>
        <p:txBody>
          <a:bodyPr anchor="ctr">
            <a:normAutofit/>
          </a:bodyPr>
          <a:lstStyle/>
          <a:p>
            <a:pPr>
              <a:lnSpc>
                <a:spcPct val="90000"/>
              </a:lnSpc>
            </a:pPr>
            <a:r>
              <a:rPr lang="en-US" sz="2100" dirty="0"/>
              <a:t>This data is of XYZ Corp for period of 2007-2015. </a:t>
            </a:r>
          </a:p>
          <a:p>
            <a:pPr>
              <a:lnSpc>
                <a:spcPct val="90000"/>
              </a:lnSpc>
            </a:pPr>
            <a:endParaRPr lang="en-US" sz="2100" dirty="0"/>
          </a:p>
          <a:p>
            <a:pPr>
              <a:lnSpc>
                <a:spcPct val="90000"/>
              </a:lnSpc>
            </a:pPr>
            <a:r>
              <a:rPr lang="en-US" sz="2100" dirty="0"/>
              <a:t>We must think like a loan issuer and manage credit risk by using the past data and deciding whom to give the loan to in the future</a:t>
            </a:r>
          </a:p>
          <a:p>
            <a:pPr marL="0" indent="0">
              <a:lnSpc>
                <a:spcPct val="90000"/>
              </a:lnSpc>
              <a:buNone/>
            </a:pPr>
            <a:endParaRPr lang="en-US" sz="2100" dirty="0"/>
          </a:p>
          <a:p>
            <a:pPr>
              <a:lnSpc>
                <a:spcPct val="90000"/>
              </a:lnSpc>
            </a:pPr>
            <a:r>
              <a:rPr lang="en-US" sz="2100" dirty="0"/>
              <a:t>There are 855969 records with 73 features. </a:t>
            </a:r>
          </a:p>
        </p:txBody>
      </p:sp>
    </p:spTree>
    <p:extLst>
      <p:ext uri="{BB962C8B-B14F-4D97-AF65-F5344CB8AC3E}">
        <p14:creationId xmlns:p14="http://schemas.microsoft.com/office/powerpoint/2010/main" val="2288316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5E1FBE-FBBB-40FA-880A-61D8093D7528}"/>
              </a:ext>
            </a:extLst>
          </p:cNvPr>
          <p:cNvSpPr/>
          <p:nvPr/>
        </p:nvSpPr>
        <p:spPr>
          <a:xfrm>
            <a:off x="-65967" y="122485"/>
            <a:ext cx="9275937"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Information on Purpose of Loan</a:t>
            </a:r>
          </a:p>
        </p:txBody>
      </p:sp>
      <p:sp>
        <p:nvSpPr>
          <p:cNvPr id="3" name="TextBox 2">
            <a:extLst>
              <a:ext uri="{FF2B5EF4-FFF2-40B4-BE49-F238E27FC236}">
                <a16:creationId xmlns:a16="http://schemas.microsoft.com/office/drawing/2014/main" id="{0EA669F2-90F7-454A-B554-10C5C3A855C0}"/>
              </a:ext>
            </a:extLst>
          </p:cNvPr>
          <p:cNvSpPr txBox="1"/>
          <p:nvPr/>
        </p:nvSpPr>
        <p:spPr>
          <a:xfrm>
            <a:off x="971600" y="6021288"/>
            <a:ext cx="7819331"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IN" dirty="0"/>
              <a:t>We can assume that most Loans are taken according to necessity of the customer</a:t>
            </a:r>
          </a:p>
        </p:txBody>
      </p:sp>
      <p:pic>
        <p:nvPicPr>
          <p:cNvPr id="5" name="Picture 4">
            <a:extLst>
              <a:ext uri="{FF2B5EF4-FFF2-40B4-BE49-F238E27FC236}">
                <a16:creationId xmlns:a16="http://schemas.microsoft.com/office/drawing/2014/main" id="{959C3678-A118-4E75-8BC2-746A500D521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165" y="1524254"/>
            <a:ext cx="9126835" cy="4018594"/>
          </a:xfrm>
          <a:prstGeom prst="rect">
            <a:avLst/>
          </a:prstGeom>
          <a:noFill/>
          <a:ln>
            <a:noFill/>
          </a:ln>
        </p:spPr>
      </p:pic>
    </p:spTree>
    <p:extLst>
      <p:ext uri="{BB962C8B-B14F-4D97-AF65-F5344CB8AC3E}">
        <p14:creationId xmlns:p14="http://schemas.microsoft.com/office/powerpoint/2010/main" val="1374252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29E4F69-6EBA-4EA7-A146-E44223D09F23}"/>
              </a:ext>
            </a:extLst>
          </p:cNvPr>
          <p:cNvSpPr/>
          <p:nvPr/>
        </p:nvSpPr>
        <p:spPr>
          <a:xfrm>
            <a:off x="209621" y="188640"/>
            <a:ext cx="8724761" cy="1754326"/>
          </a:xfrm>
          <a:prstGeom prst="rect">
            <a:avLst/>
          </a:prstGeom>
          <a:noFill/>
        </p:spPr>
        <p:txBody>
          <a:bodyPr wrap="none" lIns="91440" tIns="45720" rIns="91440" bIns="45720">
            <a:spAutoFit/>
          </a:bodyPr>
          <a:lstStyle/>
          <a:p>
            <a:pPr algn="ctr"/>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Information on distribution of</a:t>
            </a:r>
          </a:p>
          <a:p>
            <a:pPr algn="ctr"/>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Loan Grade </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TextBox 2">
            <a:extLst>
              <a:ext uri="{FF2B5EF4-FFF2-40B4-BE49-F238E27FC236}">
                <a16:creationId xmlns:a16="http://schemas.microsoft.com/office/drawing/2014/main" id="{0A43AF94-E670-4BBE-9467-5C69A0609EDE}"/>
              </a:ext>
            </a:extLst>
          </p:cNvPr>
          <p:cNvSpPr txBox="1"/>
          <p:nvPr/>
        </p:nvSpPr>
        <p:spPr>
          <a:xfrm>
            <a:off x="1763688" y="5877272"/>
            <a:ext cx="5616624" cy="369332"/>
          </a:xfrm>
          <a:prstGeom prst="rect">
            <a:avLst/>
          </a:prstGeom>
          <a:noFill/>
        </p:spPr>
        <p:txBody>
          <a:bodyPr wrap="square" rtlCol="0">
            <a:spAutoFit/>
          </a:bodyPr>
          <a:lstStyle/>
          <a:p>
            <a:pPr algn="ctr"/>
            <a:r>
              <a:rPr lang="en-IN" dirty="0"/>
              <a:t>Loan Grade B and C are more favoured</a:t>
            </a:r>
          </a:p>
        </p:txBody>
      </p:sp>
      <p:pic>
        <p:nvPicPr>
          <p:cNvPr id="5" name="Picture 4">
            <a:extLst>
              <a:ext uri="{FF2B5EF4-FFF2-40B4-BE49-F238E27FC236}">
                <a16:creationId xmlns:a16="http://schemas.microsoft.com/office/drawing/2014/main" id="{EC7D6A5F-80ED-4594-813B-33ABA015894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6197" y="1942966"/>
            <a:ext cx="8211606" cy="3854838"/>
          </a:xfrm>
          <a:prstGeom prst="rect">
            <a:avLst/>
          </a:prstGeom>
          <a:noFill/>
          <a:ln>
            <a:noFill/>
          </a:ln>
        </p:spPr>
      </p:pic>
    </p:spTree>
    <p:extLst>
      <p:ext uri="{BB962C8B-B14F-4D97-AF65-F5344CB8AC3E}">
        <p14:creationId xmlns:p14="http://schemas.microsoft.com/office/powerpoint/2010/main" val="11416253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29E4F69-6EBA-4EA7-A146-E44223D09F23}"/>
              </a:ext>
            </a:extLst>
          </p:cNvPr>
          <p:cNvSpPr/>
          <p:nvPr/>
        </p:nvSpPr>
        <p:spPr>
          <a:xfrm>
            <a:off x="659457" y="188640"/>
            <a:ext cx="7825091" cy="1754326"/>
          </a:xfrm>
          <a:prstGeom prst="rect">
            <a:avLst/>
          </a:prstGeom>
          <a:noFill/>
        </p:spPr>
        <p:txBody>
          <a:bodyPr wrap="none" lIns="91440" tIns="45720" rIns="91440" bIns="45720">
            <a:spAutoFit/>
          </a:bodyPr>
          <a:lstStyle/>
          <a:p>
            <a:pPr algn="ctr"/>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Plot showing </a:t>
            </a:r>
            <a:r>
              <a:rPr lang="en-IN"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Loan amount </a:t>
            </a:r>
          </a:p>
          <a:p>
            <a:pPr algn="ctr"/>
            <a:r>
              <a:rPr lang="en-IN"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by verification status</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TextBox 2">
            <a:extLst>
              <a:ext uri="{FF2B5EF4-FFF2-40B4-BE49-F238E27FC236}">
                <a16:creationId xmlns:a16="http://schemas.microsoft.com/office/drawing/2014/main" id="{0A43AF94-E670-4BBE-9467-5C69A0609EDE}"/>
              </a:ext>
            </a:extLst>
          </p:cNvPr>
          <p:cNvSpPr txBox="1"/>
          <p:nvPr/>
        </p:nvSpPr>
        <p:spPr>
          <a:xfrm>
            <a:off x="1763688" y="5877272"/>
            <a:ext cx="5616624" cy="369332"/>
          </a:xfrm>
          <a:prstGeom prst="rect">
            <a:avLst/>
          </a:prstGeom>
          <a:noFill/>
        </p:spPr>
        <p:txBody>
          <a:bodyPr wrap="square" rtlCol="0">
            <a:spAutoFit/>
          </a:bodyPr>
          <a:lstStyle/>
          <a:p>
            <a:pPr algn="ctr"/>
            <a:r>
              <a:rPr lang="en-IN" dirty="0"/>
              <a:t>Loan Grade B and C are more favoured</a:t>
            </a:r>
          </a:p>
        </p:txBody>
      </p:sp>
      <p:pic>
        <p:nvPicPr>
          <p:cNvPr id="6" name="Picture 5">
            <a:extLst>
              <a:ext uri="{FF2B5EF4-FFF2-40B4-BE49-F238E27FC236}">
                <a16:creationId xmlns:a16="http://schemas.microsoft.com/office/drawing/2014/main" id="{7D22A8B0-B239-47BE-8690-24DFA826A11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6196" y="2027735"/>
            <a:ext cx="8211607" cy="4066945"/>
          </a:xfrm>
          <a:prstGeom prst="rect">
            <a:avLst/>
          </a:prstGeom>
          <a:noFill/>
          <a:ln>
            <a:noFill/>
          </a:ln>
        </p:spPr>
      </p:pic>
    </p:spTree>
    <p:extLst>
      <p:ext uri="{BB962C8B-B14F-4D97-AF65-F5344CB8AC3E}">
        <p14:creationId xmlns:p14="http://schemas.microsoft.com/office/powerpoint/2010/main" val="27298534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1022350"/>
            <a:ext cx="532209"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837744"/>
            <a:ext cx="302419"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495" y="640894"/>
            <a:ext cx="126206"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417402" y="635716"/>
            <a:ext cx="246459"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20">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041" y="635715"/>
            <a:ext cx="8180897"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Rectangle 5">
            <a:extLst>
              <a:ext uri="{FF2B5EF4-FFF2-40B4-BE49-F238E27FC236}">
                <a16:creationId xmlns:a16="http://schemas.microsoft.com/office/drawing/2014/main" id="{2B51DD2D-4904-4BD1-8133-29EFB966CA22}"/>
              </a:ext>
            </a:extLst>
          </p:cNvPr>
          <p:cNvSpPr/>
          <p:nvPr/>
        </p:nvSpPr>
        <p:spPr>
          <a:xfrm>
            <a:off x="718879" y="800392"/>
            <a:ext cx="7698523" cy="1212102"/>
          </a:xfrm>
          <a:prstGeom prst="rect">
            <a:avLst/>
          </a:prstGeom>
        </p:spPr>
        <p:txBody>
          <a:bodyPr vert="horz" lIns="91440" tIns="45720" rIns="91440" bIns="45720" rtlCol="0" anchor="ctr">
            <a:normAutofit fontScale="92500" lnSpcReduction="10000"/>
          </a:bodyPr>
          <a:lstStyle/>
          <a:p>
            <a:pPr>
              <a:lnSpc>
                <a:spcPct val="90000"/>
              </a:lnSpc>
              <a:spcBef>
                <a:spcPct val="0"/>
              </a:spcBef>
              <a:spcAft>
                <a:spcPts val="600"/>
              </a:spcAft>
            </a:pPr>
            <a:r>
              <a:rPr lang="en-US" sz="3500" b="1" kern="1200" spc="50" dirty="0">
                <a:ln w="9525" cmpd="sng">
                  <a:solidFill>
                    <a:schemeClr val="accent1"/>
                  </a:solidFill>
                  <a:prstDash val="solid"/>
                </a:ln>
                <a:solidFill>
                  <a:srgbClr val="FFFFFF"/>
                </a:solidFill>
                <a:effectLst>
                  <a:glow rad="38100">
                    <a:schemeClr val="accent1">
                      <a:alpha val="40000"/>
                    </a:schemeClr>
                  </a:glow>
                </a:effectLst>
                <a:latin typeface="+mj-lt"/>
                <a:ea typeface="+mj-ea"/>
                <a:cs typeface="+mj-cs"/>
              </a:rPr>
              <a:t>Feature Selection:</a:t>
            </a:r>
          </a:p>
          <a:p>
            <a:pPr>
              <a:lnSpc>
                <a:spcPct val="90000"/>
              </a:lnSpc>
              <a:spcBef>
                <a:spcPct val="0"/>
              </a:spcBef>
              <a:spcAft>
                <a:spcPts val="600"/>
              </a:spcAft>
            </a:pPr>
            <a:r>
              <a:rPr lang="en-US" sz="2800" b="1" kern="1200" spc="50" dirty="0">
                <a:ln w="9525" cmpd="sng">
                  <a:solidFill>
                    <a:schemeClr val="accent1"/>
                  </a:solidFill>
                  <a:prstDash val="solid"/>
                </a:ln>
                <a:solidFill>
                  <a:srgbClr val="FFFFFF"/>
                </a:solidFill>
                <a:effectLst>
                  <a:glow rad="38100">
                    <a:schemeClr val="accent1">
                      <a:alpha val="40000"/>
                    </a:schemeClr>
                  </a:glow>
                </a:effectLst>
                <a:latin typeface="+mj-lt"/>
                <a:ea typeface="+mj-ea"/>
                <a:cs typeface="+mj-cs"/>
              </a:rPr>
              <a:t>Variables that are being removed based on domain knowledge</a:t>
            </a:r>
          </a:p>
        </p:txBody>
      </p:sp>
      <p:sp>
        <p:nvSpPr>
          <p:cNvPr id="5" name="TextBox 4">
            <a:extLst>
              <a:ext uri="{FF2B5EF4-FFF2-40B4-BE49-F238E27FC236}">
                <a16:creationId xmlns:a16="http://schemas.microsoft.com/office/drawing/2014/main" id="{8C9509EF-9BD4-4AF9-95A0-2EA43CABF813}"/>
              </a:ext>
            </a:extLst>
          </p:cNvPr>
          <p:cNvSpPr txBox="1"/>
          <p:nvPr/>
        </p:nvSpPr>
        <p:spPr>
          <a:xfrm>
            <a:off x="1025718" y="2490436"/>
            <a:ext cx="7281746" cy="356717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200" b="1" dirty="0" err="1"/>
              <a:t>policy_code</a:t>
            </a:r>
            <a:r>
              <a:rPr lang="en-US" sz="1200" b="1" dirty="0"/>
              <a:t> </a:t>
            </a:r>
            <a:r>
              <a:rPr lang="en-US" sz="1200" dirty="0"/>
              <a:t>is always 1</a:t>
            </a:r>
          </a:p>
          <a:p>
            <a:pPr indent="-228600">
              <a:lnSpc>
                <a:spcPct val="90000"/>
              </a:lnSpc>
              <a:spcAft>
                <a:spcPts val="600"/>
              </a:spcAft>
              <a:buFont typeface="Arial" panose="020B0604020202020204" pitchFamily="34" charset="0"/>
              <a:buChar char="•"/>
            </a:pPr>
            <a:r>
              <a:rPr lang="en-US" sz="1200" b="1" dirty="0" err="1"/>
              <a:t>payment_plan</a:t>
            </a:r>
            <a:r>
              <a:rPr lang="en-US" sz="1200" b="1" dirty="0"/>
              <a:t> </a:t>
            </a:r>
            <a:r>
              <a:rPr lang="en-US" sz="1200" dirty="0"/>
              <a:t>has only 10 y and 887372 n</a:t>
            </a:r>
          </a:p>
          <a:p>
            <a:pPr indent="-228600">
              <a:lnSpc>
                <a:spcPct val="90000"/>
              </a:lnSpc>
              <a:spcAft>
                <a:spcPts val="600"/>
              </a:spcAft>
              <a:buFont typeface="Arial" panose="020B0604020202020204" pitchFamily="34" charset="0"/>
              <a:buChar char="•"/>
            </a:pPr>
            <a:r>
              <a:rPr lang="en-US" sz="1200" b="1" dirty="0"/>
              <a:t>id</a:t>
            </a:r>
            <a:r>
              <a:rPr lang="en-US" sz="1200" dirty="0"/>
              <a:t> and </a:t>
            </a:r>
            <a:r>
              <a:rPr lang="en-US" sz="1200" b="1" dirty="0" err="1"/>
              <a:t>member_id</a:t>
            </a:r>
            <a:r>
              <a:rPr lang="en-US" sz="1200" b="1" dirty="0"/>
              <a:t> </a:t>
            </a:r>
            <a:r>
              <a:rPr lang="en-US" sz="1200" dirty="0"/>
              <a:t>are all unique, which is a bit misleading. So, every record is a unique customer</a:t>
            </a:r>
          </a:p>
          <a:p>
            <a:pPr indent="-228600">
              <a:lnSpc>
                <a:spcPct val="90000"/>
              </a:lnSpc>
              <a:spcAft>
                <a:spcPts val="600"/>
              </a:spcAft>
              <a:buFont typeface="Arial" panose="020B0604020202020204" pitchFamily="34" charset="0"/>
              <a:buChar char="•"/>
            </a:pPr>
            <a:r>
              <a:rPr lang="en-US" sz="1200" b="1" dirty="0" err="1"/>
              <a:t>application_type</a:t>
            </a:r>
            <a:r>
              <a:rPr lang="en-US" sz="1200" b="1" dirty="0"/>
              <a:t> </a:t>
            </a:r>
            <a:r>
              <a:rPr lang="en-US" sz="1200" dirty="0"/>
              <a:t>is 'INDIVIDUAL' for 99.94% of the records</a:t>
            </a:r>
          </a:p>
          <a:p>
            <a:pPr indent="-228600">
              <a:lnSpc>
                <a:spcPct val="90000"/>
              </a:lnSpc>
              <a:spcAft>
                <a:spcPts val="600"/>
              </a:spcAft>
              <a:buFont typeface="Arial" panose="020B0604020202020204" pitchFamily="34" charset="0"/>
              <a:buChar char="•"/>
            </a:pPr>
            <a:r>
              <a:rPr lang="en-US" sz="1200" b="1" dirty="0" err="1"/>
              <a:t>acc_now_delinq</a:t>
            </a:r>
            <a:r>
              <a:rPr lang="en-US" sz="1200" b="1" dirty="0"/>
              <a:t> </a:t>
            </a:r>
            <a:r>
              <a:rPr lang="en-US" sz="1200" dirty="0"/>
              <a:t>is 0 for 99.5% of the records</a:t>
            </a:r>
          </a:p>
          <a:p>
            <a:pPr indent="-228600">
              <a:lnSpc>
                <a:spcPct val="90000"/>
              </a:lnSpc>
              <a:spcAft>
                <a:spcPts val="600"/>
              </a:spcAft>
              <a:buFont typeface="Arial" panose="020B0604020202020204" pitchFamily="34" charset="0"/>
              <a:buChar char="•"/>
            </a:pPr>
            <a:r>
              <a:rPr lang="en-US" sz="1200" b="1" dirty="0" err="1"/>
              <a:t>emp_title</a:t>
            </a:r>
            <a:r>
              <a:rPr lang="en-US" sz="1200" b="1" dirty="0"/>
              <a:t> </a:t>
            </a:r>
            <a:r>
              <a:rPr lang="en-US" sz="1200" dirty="0"/>
              <a:t>not needed here, because it's a categorical variable with (290912 level)</a:t>
            </a:r>
          </a:p>
          <a:p>
            <a:pPr indent="-228600">
              <a:lnSpc>
                <a:spcPct val="90000"/>
              </a:lnSpc>
              <a:spcAft>
                <a:spcPts val="600"/>
              </a:spcAft>
              <a:buFont typeface="Arial" panose="020B0604020202020204" pitchFamily="34" charset="0"/>
              <a:buChar char="•"/>
            </a:pPr>
            <a:r>
              <a:rPr lang="en-US" sz="1200" b="1" dirty="0" err="1"/>
              <a:t>zip_code</a:t>
            </a:r>
            <a:r>
              <a:rPr lang="en-US" sz="1200" b="1" dirty="0"/>
              <a:t> </a:t>
            </a:r>
            <a:r>
              <a:rPr lang="en-US" sz="1200" dirty="0"/>
              <a:t>not needed for this level of analysis,</a:t>
            </a:r>
          </a:p>
          <a:p>
            <a:pPr indent="-228600">
              <a:lnSpc>
                <a:spcPct val="90000"/>
              </a:lnSpc>
              <a:spcAft>
                <a:spcPts val="600"/>
              </a:spcAft>
              <a:buFont typeface="Arial" panose="020B0604020202020204" pitchFamily="34" charset="0"/>
              <a:buChar char="•"/>
            </a:pPr>
            <a:r>
              <a:rPr lang="en-US" sz="1200" b="1" dirty="0"/>
              <a:t>title</a:t>
            </a:r>
            <a:r>
              <a:rPr lang="en-US" sz="1200" dirty="0"/>
              <a:t> can be removed as well because it's a categorical variable with (61000 level).</a:t>
            </a:r>
          </a:p>
          <a:p>
            <a:pPr indent="-228600">
              <a:lnSpc>
                <a:spcPct val="90000"/>
              </a:lnSpc>
              <a:spcAft>
                <a:spcPts val="600"/>
              </a:spcAft>
              <a:buFont typeface="Arial" panose="020B0604020202020204" pitchFamily="34" charset="0"/>
              <a:buChar char="•"/>
            </a:pPr>
            <a:r>
              <a:rPr lang="en-US" sz="1200" b="1" dirty="0" err="1"/>
              <a:t>earliest_cr_line</a:t>
            </a:r>
            <a:r>
              <a:rPr lang="en-US" sz="1200" b="1" dirty="0"/>
              <a:t> </a:t>
            </a:r>
            <a:r>
              <a:rPr lang="en-US" sz="1200" dirty="0"/>
              <a:t>variable because it's a date variable with (697 level)</a:t>
            </a:r>
          </a:p>
          <a:p>
            <a:pPr indent="-228600">
              <a:lnSpc>
                <a:spcPct val="90000"/>
              </a:lnSpc>
              <a:spcAft>
                <a:spcPts val="600"/>
              </a:spcAft>
              <a:buFont typeface="Arial" panose="020B0604020202020204" pitchFamily="34" charset="0"/>
              <a:buChar char="•"/>
            </a:pPr>
            <a:r>
              <a:rPr lang="en-US" sz="1200" b="1" dirty="0" err="1"/>
              <a:t>addr_state</a:t>
            </a:r>
            <a:r>
              <a:rPr lang="en-US" sz="1200" b="1" dirty="0"/>
              <a:t> </a:t>
            </a:r>
            <a:r>
              <a:rPr lang="en-US" sz="1200" dirty="0"/>
              <a:t>variable has 51 level</a:t>
            </a:r>
          </a:p>
          <a:p>
            <a:pPr indent="-228600">
              <a:lnSpc>
                <a:spcPct val="90000"/>
              </a:lnSpc>
              <a:spcAft>
                <a:spcPts val="600"/>
              </a:spcAft>
              <a:buFont typeface="Arial" panose="020B0604020202020204" pitchFamily="34" charset="0"/>
              <a:buChar char="•"/>
            </a:pPr>
            <a:r>
              <a:rPr lang="en-US" sz="1200" b="1" dirty="0" err="1"/>
              <a:t>next_pymnt_d</a:t>
            </a:r>
            <a:r>
              <a:rPr lang="en-US" sz="1200" b="1" dirty="0"/>
              <a:t> </a:t>
            </a:r>
            <a:r>
              <a:rPr lang="en-US" sz="1200" dirty="0"/>
              <a:t>variable because it's a date variable with (3 level) and it contains 29% Missing info.</a:t>
            </a:r>
          </a:p>
          <a:p>
            <a:pPr indent="-228600">
              <a:lnSpc>
                <a:spcPct val="90000"/>
              </a:lnSpc>
              <a:spcAft>
                <a:spcPts val="600"/>
              </a:spcAft>
              <a:buFont typeface="Arial" panose="020B0604020202020204" pitchFamily="34" charset="0"/>
              <a:buChar char="•"/>
            </a:pPr>
            <a:r>
              <a:rPr lang="en-US" sz="1200" b="1" dirty="0" err="1"/>
              <a:t>last_pymnt_d</a:t>
            </a:r>
            <a:r>
              <a:rPr lang="en-US" sz="1200" b="1" dirty="0"/>
              <a:t> </a:t>
            </a:r>
            <a:r>
              <a:rPr lang="en-US" sz="1200" dirty="0"/>
              <a:t>variable because it's a date variable with (51 level)</a:t>
            </a:r>
          </a:p>
          <a:p>
            <a:pPr indent="-228600">
              <a:lnSpc>
                <a:spcPct val="90000"/>
              </a:lnSpc>
              <a:spcAft>
                <a:spcPts val="600"/>
              </a:spcAft>
              <a:buFont typeface="Arial" panose="020B0604020202020204" pitchFamily="34" charset="0"/>
              <a:buChar char="•"/>
            </a:pPr>
            <a:r>
              <a:rPr lang="en-US" sz="1200" b="1" dirty="0" err="1"/>
              <a:t>last_credit_pull_d</a:t>
            </a:r>
            <a:r>
              <a:rPr lang="en-US" sz="1200" b="1" dirty="0"/>
              <a:t> </a:t>
            </a:r>
            <a:r>
              <a:rPr lang="en-US" sz="1200" dirty="0"/>
              <a:t>variable because it's a date variable with (102 level)</a:t>
            </a:r>
          </a:p>
          <a:p>
            <a:pPr indent="-228600">
              <a:lnSpc>
                <a:spcPct val="90000"/>
              </a:lnSpc>
              <a:spcAft>
                <a:spcPts val="600"/>
              </a:spcAft>
              <a:buFont typeface="Arial" panose="020B0604020202020204" pitchFamily="34" charset="0"/>
              <a:buChar char="•"/>
            </a:pPr>
            <a:r>
              <a:rPr lang="en-US" sz="1200" b="1" dirty="0" err="1"/>
              <a:t>sub_grade</a:t>
            </a:r>
            <a:r>
              <a:rPr lang="en-US" sz="1200" b="1" dirty="0"/>
              <a:t> </a:t>
            </a:r>
            <a:r>
              <a:rPr lang="en-US" sz="1200" dirty="0"/>
              <a:t>because it has 35 levels</a:t>
            </a:r>
          </a:p>
        </p:txBody>
      </p:sp>
    </p:spTree>
    <p:extLst>
      <p:ext uri="{BB962C8B-B14F-4D97-AF65-F5344CB8AC3E}">
        <p14:creationId xmlns:p14="http://schemas.microsoft.com/office/powerpoint/2010/main" val="2562997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A6A9CC-6632-4A01-8E17-252F543C65BE}"/>
              </a:ext>
            </a:extLst>
          </p:cNvPr>
          <p:cNvSpPr/>
          <p:nvPr/>
        </p:nvSpPr>
        <p:spPr>
          <a:xfrm>
            <a:off x="1214510" y="620688"/>
            <a:ext cx="6714980"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Imputing Missing data</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6" name="TextBox 5">
            <a:extLst>
              <a:ext uri="{FF2B5EF4-FFF2-40B4-BE49-F238E27FC236}">
                <a16:creationId xmlns:a16="http://schemas.microsoft.com/office/drawing/2014/main" id="{85B4C400-07C4-443E-BA03-814A93F0144C}"/>
              </a:ext>
            </a:extLst>
          </p:cNvPr>
          <p:cNvSpPr txBox="1"/>
          <p:nvPr/>
        </p:nvSpPr>
        <p:spPr>
          <a:xfrm>
            <a:off x="1331640" y="3068960"/>
            <a:ext cx="6228184" cy="1200329"/>
          </a:xfrm>
          <a:prstGeom prst="rect">
            <a:avLst/>
          </a:prstGeom>
          <a:noFill/>
        </p:spPr>
        <p:txBody>
          <a:bodyPr wrap="square" rtlCol="0">
            <a:spAutoFit/>
          </a:bodyPr>
          <a:lstStyle/>
          <a:p>
            <a:pPr algn="ctr"/>
            <a:r>
              <a:rPr lang="en-IN" dirty="0"/>
              <a:t>To simplify our imputation, we have replaced the missing </a:t>
            </a:r>
            <a:r>
              <a:rPr lang="en-IN" b="1" dirty="0"/>
              <a:t>categorical variables with mode values </a:t>
            </a:r>
          </a:p>
          <a:p>
            <a:pPr algn="ctr"/>
            <a:r>
              <a:rPr lang="en-IN" dirty="0"/>
              <a:t>and </a:t>
            </a:r>
          </a:p>
          <a:p>
            <a:pPr algn="ctr"/>
            <a:r>
              <a:rPr lang="en-IN" b="1" dirty="0"/>
              <a:t>numerical variables with mean values </a:t>
            </a:r>
          </a:p>
        </p:txBody>
      </p:sp>
    </p:spTree>
    <p:extLst>
      <p:ext uri="{BB962C8B-B14F-4D97-AF65-F5344CB8AC3E}">
        <p14:creationId xmlns:p14="http://schemas.microsoft.com/office/powerpoint/2010/main" val="32553548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a:extLst>
              <a:ext uri="{FF2B5EF4-FFF2-40B4-BE49-F238E27FC236}">
                <a16:creationId xmlns:a16="http://schemas.microsoft.com/office/drawing/2014/main" id="{80BC95CF-8DAD-4CD5-B550-5C2FAF0769D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045" r="16954" b="-1"/>
          <a:stretch/>
        </p:blipFill>
        <p:spPr bwMode="auto">
          <a:xfrm>
            <a:off x="-2285" y="10"/>
            <a:ext cx="9143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9378D85-9411-4072-B4A6-33F38D7C4FB1}"/>
              </a:ext>
            </a:extLst>
          </p:cNvPr>
          <p:cNvSpPr/>
          <p:nvPr/>
        </p:nvSpPr>
        <p:spPr>
          <a:xfrm>
            <a:off x="822960" y="325550"/>
            <a:ext cx="7543800" cy="3574778"/>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p>
            <a:pPr algn="ctr">
              <a:lnSpc>
                <a:spcPct val="90000"/>
              </a:lnSpc>
              <a:spcBef>
                <a:spcPct val="0"/>
              </a:spcBef>
              <a:spcAft>
                <a:spcPts val="600"/>
              </a:spcAft>
            </a:pPr>
            <a:r>
              <a:rPr lang="en-US" sz="6000" b="1" cap="none" spc="50" dirty="0">
                <a:ln w="9525" cmpd="sng">
                  <a:solidFill>
                    <a:schemeClr val="accent1"/>
                  </a:solidFill>
                  <a:prstDash val="solid"/>
                </a:ln>
                <a:solidFill>
                  <a:srgbClr val="FFFFFF"/>
                </a:solidFill>
                <a:effectLst>
                  <a:glow rad="38100">
                    <a:schemeClr val="accent1">
                      <a:alpha val="40000"/>
                    </a:schemeClr>
                  </a:glow>
                </a:effectLst>
                <a:latin typeface="+mj-lt"/>
                <a:ea typeface="+mj-ea"/>
                <a:cs typeface="+mj-cs"/>
              </a:rPr>
              <a:t>No more missing data</a:t>
            </a:r>
          </a:p>
        </p:txBody>
      </p:sp>
    </p:spTree>
    <p:extLst>
      <p:ext uri="{BB962C8B-B14F-4D97-AF65-F5344CB8AC3E}">
        <p14:creationId xmlns:p14="http://schemas.microsoft.com/office/powerpoint/2010/main" val="39903648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D8BB56C-A47C-4B4E-ABD8-D25DDD0E57C4}"/>
              </a:ext>
            </a:extLst>
          </p:cNvPr>
          <p:cNvSpPr/>
          <p:nvPr/>
        </p:nvSpPr>
        <p:spPr>
          <a:xfrm>
            <a:off x="1891336" y="908720"/>
            <a:ext cx="5361339" cy="584775"/>
          </a:xfrm>
          <a:prstGeom prst="rect">
            <a:avLst/>
          </a:prstGeom>
          <a:noFill/>
        </p:spPr>
        <p:txBody>
          <a:bodyPr wrap="none" lIns="91440" tIns="45720" rIns="91440" bIns="45720">
            <a:spAutoFit/>
          </a:bodyPr>
          <a:lstStyle/>
          <a:p>
            <a:pPr algn="ctr"/>
            <a:r>
              <a:rPr lang="en-US" sz="3200" b="1" cap="none" spc="50" dirty="0">
                <a:ln w="9525" cmpd="sng">
                  <a:solidFill>
                    <a:schemeClr val="accent1"/>
                  </a:solidFill>
                  <a:prstDash val="solid"/>
                </a:ln>
                <a:solidFill>
                  <a:srgbClr val="70AD47">
                    <a:tint val="1000"/>
                  </a:srgbClr>
                </a:solidFill>
                <a:effectLst>
                  <a:glow rad="38100">
                    <a:schemeClr val="accent1">
                      <a:alpha val="40000"/>
                    </a:schemeClr>
                  </a:glow>
                </a:effectLst>
              </a:rPr>
              <a:t>Handling Categorical Variable</a:t>
            </a:r>
          </a:p>
        </p:txBody>
      </p:sp>
      <p:sp>
        <p:nvSpPr>
          <p:cNvPr id="7" name="TextBox 6">
            <a:extLst>
              <a:ext uri="{FF2B5EF4-FFF2-40B4-BE49-F238E27FC236}">
                <a16:creationId xmlns:a16="http://schemas.microsoft.com/office/drawing/2014/main" id="{705CFDBA-0682-47F6-9567-2661A67AA2B3}"/>
              </a:ext>
            </a:extLst>
          </p:cNvPr>
          <p:cNvSpPr txBox="1"/>
          <p:nvPr/>
        </p:nvSpPr>
        <p:spPr>
          <a:xfrm>
            <a:off x="3243100" y="2975467"/>
            <a:ext cx="3129100" cy="369332"/>
          </a:xfrm>
          <a:prstGeom prst="rect">
            <a:avLst/>
          </a:prstGeom>
          <a:noFill/>
        </p:spPr>
        <p:txBody>
          <a:bodyPr wrap="square" rtlCol="0">
            <a:spAutoFit/>
          </a:bodyPr>
          <a:lstStyle/>
          <a:p>
            <a:r>
              <a:rPr lang="en-IN" dirty="0"/>
              <a:t>We tried two techniques</a:t>
            </a:r>
          </a:p>
        </p:txBody>
      </p:sp>
      <p:sp>
        <p:nvSpPr>
          <p:cNvPr id="8" name="TextBox 7">
            <a:extLst>
              <a:ext uri="{FF2B5EF4-FFF2-40B4-BE49-F238E27FC236}">
                <a16:creationId xmlns:a16="http://schemas.microsoft.com/office/drawing/2014/main" id="{F93043FC-0025-44B7-89F1-7C0041C414C5}"/>
              </a:ext>
            </a:extLst>
          </p:cNvPr>
          <p:cNvSpPr txBox="1"/>
          <p:nvPr/>
        </p:nvSpPr>
        <p:spPr>
          <a:xfrm>
            <a:off x="755576" y="4005064"/>
            <a:ext cx="3528392" cy="584775"/>
          </a:xfrm>
          <a:prstGeom prst="rect">
            <a:avLst/>
          </a:prstGeom>
          <a:noFill/>
        </p:spPr>
        <p:txBody>
          <a:bodyPr wrap="square" rtlCol="0">
            <a:spAutoFit/>
          </a:bodyPr>
          <a:lstStyle/>
          <a:p>
            <a:pPr algn="ctr"/>
            <a:r>
              <a:rPr lang="en-IN" sz="32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Manual Encoding</a:t>
            </a:r>
          </a:p>
        </p:txBody>
      </p:sp>
      <p:sp>
        <p:nvSpPr>
          <p:cNvPr id="9" name="TextBox 8">
            <a:extLst>
              <a:ext uri="{FF2B5EF4-FFF2-40B4-BE49-F238E27FC236}">
                <a16:creationId xmlns:a16="http://schemas.microsoft.com/office/drawing/2014/main" id="{582E84E1-7812-46ED-8CD6-2F40B3A844B2}"/>
              </a:ext>
            </a:extLst>
          </p:cNvPr>
          <p:cNvSpPr txBox="1"/>
          <p:nvPr/>
        </p:nvSpPr>
        <p:spPr>
          <a:xfrm>
            <a:off x="5004048" y="4005064"/>
            <a:ext cx="4139952" cy="584775"/>
          </a:xfrm>
          <a:prstGeom prst="rect">
            <a:avLst/>
          </a:prstGeom>
          <a:noFill/>
        </p:spPr>
        <p:txBody>
          <a:bodyPr wrap="square" rtlCol="0">
            <a:spAutoFit/>
          </a:bodyPr>
          <a:lstStyle/>
          <a:p>
            <a:pPr algn="ctr"/>
            <a:r>
              <a:rPr lang="en-IN" sz="32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Label Encoding</a:t>
            </a:r>
          </a:p>
        </p:txBody>
      </p:sp>
    </p:spTree>
    <p:extLst>
      <p:ext uri="{BB962C8B-B14F-4D97-AF65-F5344CB8AC3E}">
        <p14:creationId xmlns:p14="http://schemas.microsoft.com/office/powerpoint/2010/main" val="8870477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C01D04-02DF-47F9-84C8-D65E83F716DA}"/>
              </a:ext>
            </a:extLst>
          </p:cNvPr>
          <p:cNvSpPr txBox="1"/>
          <p:nvPr/>
        </p:nvSpPr>
        <p:spPr>
          <a:xfrm>
            <a:off x="2286000" y="74594"/>
            <a:ext cx="4572000" cy="1569660"/>
          </a:xfrm>
          <a:prstGeom prst="rect">
            <a:avLst/>
          </a:prstGeom>
          <a:noFill/>
        </p:spPr>
        <p:txBody>
          <a:bodyPr wrap="square">
            <a:spAutoFit/>
          </a:bodyPr>
          <a:lstStyle/>
          <a:p>
            <a:pPr algn="ctr"/>
            <a:r>
              <a:rPr lang="en-IN" sz="3200" b="1" spc="50" dirty="0">
                <a:ln w="9525" cmpd="sng">
                  <a:solidFill>
                    <a:schemeClr val="accent1"/>
                  </a:solidFill>
                  <a:prstDash val="solid"/>
                </a:ln>
                <a:solidFill>
                  <a:srgbClr val="70AD47">
                    <a:tint val="1000"/>
                  </a:srgbClr>
                </a:solidFill>
                <a:effectLst>
                  <a:glow rad="38100">
                    <a:schemeClr val="accent1">
                      <a:alpha val="40000"/>
                    </a:schemeClr>
                  </a:glow>
                </a:effectLst>
              </a:rPr>
              <a:t>Splitting the data into Training data and Testing data</a:t>
            </a:r>
          </a:p>
        </p:txBody>
      </p:sp>
      <p:pic>
        <p:nvPicPr>
          <p:cNvPr id="5" name="Picture 4">
            <a:extLst>
              <a:ext uri="{FF2B5EF4-FFF2-40B4-BE49-F238E27FC236}">
                <a16:creationId xmlns:a16="http://schemas.microsoft.com/office/drawing/2014/main" id="{004993DE-C508-4691-BB84-3F52EDA2E347}"/>
              </a:ext>
            </a:extLst>
          </p:cNvPr>
          <p:cNvPicPr>
            <a:picLocks noChangeAspect="1"/>
          </p:cNvPicPr>
          <p:nvPr/>
        </p:nvPicPr>
        <p:blipFill rotWithShape="1">
          <a:blip r:embed="rId2"/>
          <a:srcRect r="66000" b="52751"/>
          <a:stretch/>
        </p:blipFill>
        <p:spPr>
          <a:xfrm>
            <a:off x="2118548" y="1561352"/>
            <a:ext cx="4906899" cy="1010223"/>
          </a:xfrm>
          <a:prstGeom prst="rect">
            <a:avLst/>
          </a:prstGeom>
        </p:spPr>
      </p:pic>
      <p:pic>
        <p:nvPicPr>
          <p:cNvPr id="7" name="Picture 6">
            <a:extLst>
              <a:ext uri="{FF2B5EF4-FFF2-40B4-BE49-F238E27FC236}">
                <a16:creationId xmlns:a16="http://schemas.microsoft.com/office/drawing/2014/main" id="{3FB033CE-F24A-469E-AC9A-1D5D9BAFDE08}"/>
              </a:ext>
            </a:extLst>
          </p:cNvPr>
          <p:cNvPicPr>
            <a:picLocks noChangeAspect="1"/>
          </p:cNvPicPr>
          <p:nvPr/>
        </p:nvPicPr>
        <p:blipFill>
          <a:blip r:embed="rId3"/>
          <a:stretch>
            <a:fillRect/>
          </a:stretch>
        </p:blipFill>
        <p:spPr>
          <a:xfrm>
            <a:off x="399553" y="2780928"/>
            <a:ext cx="3888432" cy="1296144"/>
          </a:xfrm>
          <a:prstGeom prst="rect">
            <a:avLst/>
          </a:prstGeom>
        </p:spPr>
      </p:pic>
      <p:pic>
        <p:nvPicPr>
          <p:cNvPr id="9" name="Picture 8">
            <a:extLst>
              <a:ext uri="{FF2B5EF4-FFF2-40B4-BE49-F238E27FC236}">
                <a16:creationId xmlns:a16="http://schemas.microsoft.com/office/drawing/2014/main" id="{F1556127-E2D8-4EE3-AB6D-077FD1AFBD60}"/>
              </a:ext>
            </a:extLst>
          </p:cNvPr>
          <p:cNvPicPr>
            <a:picLocks noChangeAspect="1"/>
          </p:cNvPicPr>
          <p:nvPr/>
        </p:nvPicPr>
        <p:blipFill rotWithShape="1">
          <a:blip r:embed="rId4"/>
          <a:srcRect b="9610"/>
          <a:stretch/>
        </p:blipFill>
        <p:spPr>
          <a:xfrm>
            <a:off x="4784007" y="2761425"/>
            <a:ext cx="3960440" cy="1296144"/>
          </a:xfrm>
          <a:prstGeom prst="rect">
            <a:avLst/>
          </a:prstGeom>
        </p:spPr>
      </p:pic>
      <p:sp>
        <p:nvSpPr>
          <p:cNvPr id="6" name="Rectangle 5">
            <a:extLst>
              <a:ext uri="{FF2B5EF4-FFF2-40B4-BE49-F238E27FC236}">
                <a16:creationId xmlns:a16="http://schemas.microsoft.com/office/drawing/2014/main" id="{7A84723A-6DDE-48E9-A959-231B48BD8E8D}"/>
              </a:ext>
            </a:extLst>
          </p:cNvPr>
          <p:cNvSpPr/>
          <p:nvPr/>
        </p:nvSpPr>
        <p:spPr>
          <a:xfrm>
            <a:off x="-543240" y="4437112"/>
            <a:ext cx="5297835" cy="1200329"/>
          </a:xfrm>
          <a:prstGeom prst="rect">
            <a:avLst/>
          </a:prstGeom>
          <a:noFill/>
        </p:spPr>
        <p:txBody>
          <a:bodyPr wrap="square" lIns="91440" tIns="45720" rIns="91440" bIns="45720">
            <a:spAutoFit/>
          </a:bodyPr>
          <a:lstStyle/>
          <a:p>
            <a:pPr algn="ctr"/>
            <a:r>
              <a:rPr lang="en-IN" sz="2400" b="1" cap="none" spc="50" dirty="0">
                <a:ln w="9525" cmpd="sng">
                  <a:solidFill>
                    <a:schemeClr val="accent1"/>
                  </a:solidFill>
                  <a:prstDash val="solid"/>
                </a:ln>
                <a:solidFill>
                  <a:srgbClr val="70AD47">
                    <a:tint val="1000"/>
                  </a:srgbClr>
                </a:solidFill>
                <a:effectLst>
                  <a:glow rad="38100">
                    <a:schemeClr val="accent1">
                      <a:alpha val="40000"/>
                    </a:schemeClr>
                  </a:glow>
                </a:effectLst>
              </a:rPr>
              <a:t>Creating </a:t>
            </a:r>
          </a:p>
          <a:p>
            <a:pPr algn="ctr"/>
            <a:r>
              <a:rPr lang="en-IN" sz="2400" b="1" cap="none" spc="50" dirty="0" err="1">
                <a:ln w="9525" cmpd="sng">
                  <a:solidFill>
                    <a:schemeClr val="accent1"/>
                  </a:solidFill>
                  <a:prstDash val="solid"/>
                </a:ln>
                <a:solidFill>
                  <a:srgbClr val="70AD47">
                    <a:tint val="1000"/>
                  </a:srgbClr>
                </a:solidFill>
                <a:effectLst>
                  <a:glow rad="38100">
                    <a:schemeClr val="accent1">
                      <a:alpha val="40000"/>
                    </a:schemeClr>
                  </a:glow>
                </a:effectLst>
              </a:rPr>
              <a:t>x_train</a:t>
            </a:r>
            <a:r>
              <a:rPr lang="en-IN" sz="2400" b="1" cap="none" spc="50" dirty="0">
                <a:ln w="9525" cmpd="sng">
                  <a:solidFill>
                    <a:schemeClr val="accent1"/>
                  </a:solidFill>
                  <a:prstDash val="solid"/>
                </a:ln>
                <a:solidFill>
                  <a:srgbClr val="70AD47">
                    <a:tint val="1000"/>
                  </a:srgbClr>
                </a:solidFill>
                <a:effectLst>
                  <a:glow rad="38100">
                    <a:schemeClr val="accent1">
                      <a:alpha val="40000"/>
                    </a:schemeClr>
                  </a:glow>
                </a:effectLst>
              </a:rPr>
              <a:t>, </a:t>
            </a:r>
            <a:r>
              <a:rPr lang="en-IN" sz="2400" b="1" cap="none" spc="50" dirty="0" err="1">
                <a:ln w="9525" cmpd="sng">
                  <a:solidFill>
                    <a:schemeClr val="accent1"/>
                  </a:solidFill>
                  <a:prstDash val="solid"/>
                </a:ln>
                <a:solidFill>
                  <a:srgbClr val="70AD47">
                    <a:tint val="1000"/>
                  </a:srgbClr>
                </a:solidFill>
                <a:effectLst>
                  <a:glow rad="38100">
                    <a:schemeClr val="accent1">
                      <a:alpha val="40000"/>
                    </a:schemeClr>
                  </a:glow>
                </a:effectLst>
              </a:rPr>
              <a:t>y_train</a:t>
            </a:r>
            <a:r>
              <a:rPr lang="en-IN" sz="2400" b="1" cap="none" spc="50" dirty="0">
                <a:ln w="9525" cmpd="sng">
                  <a:solidFill>
                    <a:schemeClr val="accent1"/>
                  </a:solidFill>
                  <a:prstDash val="solid"/>
                </a:ln>
                <a:solidFill>
                  <a:srgbClr val="70AD47">
                    <a:tint val="1000"/>
                  </a:srgbClr>
                </a:solidFill>
                <a:effectLst>
                  <a:glow rad="38100">
                    <a:schemeClr val="accent1">
                      <a:alpha val="40000"/>
                    </a:schemeClr>
                  </a:glow>
                </a:effectLst>
              </a:rPr>
              <a:t>, </a:t>
            </a:r>
          </a:p>
          <a:p>
            <a:pPr algn="ctr"/>
            <a:r>
              <a:rPr lang="en-IN" sz="2400" b="1" cap="none" spc="50" dirty="0" err="1">
                <a:ln w="9525" cmpd="sng">
                  <a:solidFill>
                    <a:schemeClr val="accent1"/>
                  </a:solidFill>
                  <a:prstDash val="solid"/>
                </a:ln>
                <a:solidFill>
                  <a:srgbClr val="70AD47">
                    <a:tint val="1000"/>
                  </a:srgbClr>
                </a:solidFill>
                <a:effectLst>
                  <a:glow rad="38100">
                    <a:schemeClr val="accent1">
                      <a:alpha val="40000"/>
                    </a:schemeClr>
                  </a:glow>
                </a:effectLst>
              </a:rPr>
              <a:t>x_test</a:t>
            </a:r>
            <a:r>
              <a:rPr lang="en-IN" sz="2400" b="1" cap="none" spc="50" dirty="0">
                <a:ln w="9525" cmpd="sng">
                  <a:solidFill>
                    <a:schemeClr val="accent1"/>
                  </a:solidFill>
                  <a:prstDash val="solid"/>
                </a:ln>
                <a:solidFill>
                  <a:srgbClr val="70AD47">
                    <a:tint val="1000"/>
                  </a:srgbClr>
                </a:solidFill>
                <a:effectLst>
                  <a:glow rad="38100">
                    <a:schemeClr val="accent1">
                      <a:alpha val="40000"/>
                    </a:schemeClr>
                  </a:glow>
                </a:effectLst>
              </a:rPr>
              <a:t>, </a:t>
            </a:r>
            <a:r>
              <a:rPr lang="en-IN" sz="2400" b="1" cap="none" spc="50" dirty="0" err="1">
                <a:ln w="9525" cmpd="sng">
                  <a:solidFill>
                    <a:schemeClr val="accent1"/>
                  </a:solidFill>
                  <a:prstDash val="solid"/>
                </a:ln>
                <a:solidFill>
                  <a:srgbClr val="70AD47">
                    <a:tint val="1000"/>
                  </a:srgbClr>
                </a:solidFill>
                <a:effectLst>
                  <a:glow rad="38100">
                    <a:schemeClr val="accent1">
                      <a:alpha val="40000"/>
                    </a:schemeClr>
                  </a:glow>
                </a:effectLst>
              </a:rPr>
              <a:t>y_test</a:t>
            </a:r>
            <a:endParaRPr lang="en-US" sz="2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8" name="Rectangle 7">
            <a:extLst>
              <a:ext uri="{FF2B5EF4-FFF2-40B4-BE49-F238E27FC236}">
                <a16:creationId xmlns:a16="http://schemas.microsoft.com/office/drawing/2014/main" id="{D95C0B95-9D6C-4D02-8EEE-0FA2E30331B1}"/>
              </a:ext>
            </a:extLst>
          </p:cNvPr>
          <p:cNvSpPr/>
          <p:nvPr/>
        </p:nvSpPr>
        <p:spPr>
          <a:xfrm>
            <a:off x="5222617" y="4252287"/>
            <a:ext cx="3083220" cy="1200329"/>
          </a:xfrm>
          <a:prstGeom prst="rect">
            <a:avLst/>
          </a:prstGeom>
          <a:noFill/>
        </p:spPr>
        <p:txBody>
          <a:bodyPr wrap="square" lIns="91440" tIns="45720" rIns="91440" bIns="45720">
            <a:spAutoFit/>
          </a:bodyPr>
          <a:lstStyle/>
          <a:p>
            <a:pPr algn="ctr"/>
            <a:r>
              <a:rPr lang="en-US" sz="2400" b="1" cap="none" spc="50" dirty="0">
                <a:ln w="9525" cmpd="sng">
                  <a:solidFill>
                    <a:schemeClr val="accent1"/>
                  </a:solidFill>
                  <a:prstDash val="solid"/>
                </a:ln>
                <a:solidFill>
                  <a:srgbClr val="70AD47">
                    <a:tint val="1000"/>
                  </a:srgbClr>
                </a:solidFill>
                <a:effectLst>
                  <a:glow rad="38100">
                    <a:schemeClr val="accent1">
                      <a:alpha val="40000"/>
                    </a:schemeClr>
                  </a:glow>
                </a:effectLst>
              </a:rPr>
              <a:t>Performing </a:t>
            </a:r>
          </a:p>
          <a:p>
            <a:pPr algn="ctr"/>
            <a:r>
              <a:rPr lang="en-US" sz="2400" b="1" cap="none" spc="50" dirty="0">
                <a:ln w="9525" cmpd="sng">
                  <a:solidFill>
                    <a:schemeClr val="accent1"/>
                  </a:solidFill>
                  <a:prstDash val="solid"/>
                </a:ln>
                <a:solidFill>
                  <a:srgbClr val="70AD47">
                    <a:tint val="1000"/>
                  </a:srgbClr>
                </a:solidFill>
                <a:effectLst>
                  <a:glow rad="38100">
                    <a:schemeClr val="accent1">
                      <a:alpha val="40000"/>
                    </a:schemeClr>
                  </a:glow>
                </a:effectLst>
              </a:rPr>
              <a:t>Feature</a:t>
            </a:r>
          </a:p>
          <a:p>
            <a:pPr algn="ctr"/>
            <a:r>
              <a:rPr lang="en-US" sz="2400" b="1" spc="50" dirty="0">
                <a:ln w="9525" cmpd="sng">
                  <a:solidFill>
                    <a:schemeClr val="accent1"/>
                  </a:solidFill>
                  <a:prstDash val="solid"/>
                </a:ln>
                <a:solidFill>
                  <a:srgbClr val="70AD47">
                    <a:tint val="1000"/>
                  </a:srgbClr>
                </a:solidFill>
                <a:effectLst>
                  <a:glow rad="38100">
                    <a:schemeClr val="accent1">
                      <a:alpha val="40000"/>
                    </a:schemeClr>
                  </a:glow>
                </a:effectLst>
              </a:rPr>
              <a:t>Scaling</a:t>
            </a:r>
            <a:endParaRPr lang="en-US" sz="2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0" name="TextBox 9">
            <a:extLst>
              <a:ext uri="{FF2B5EF4-FFF2-40B4-BE49-F238E27FC236}">
                <a16:creationId xmlns:a16="http://schemas.microsoft.com/office/drawing/2014/main" id="{6086E74D-FAC6-46BD-BB1C-93C2BD4607C9}"/>
              </a:ext>
            </a:extLst>
          </p:cNvPr>
          <p:cNvSpPr txBox="1"/>
          <p:nvPr/>
        </p:nvSpPr>
        <p:spPr>
          <a:xfrm>
            <a:off x="4436706" y="5674315"/>
            <a:ext cx="4842588" cy="646331"/>
          </a:xfrm>
          <a:prstGeom prst="rect">
            <a:avLst/>
          </a:prstGeom>
          <a:noFill/>
        </p:spPr>
        <p:txBody>
          <a:bodyPr wrap="square">
            <a:spAutoFit/>
          </a:bodyPr>
          <a:lstStyle/>
          <a:p>
            <a:pPr algn="ctr"/>
            <a:r>
              <a:rPr lang="en-IN" dirty="0"/>
              <a:t>For feature scaling we used </a:t>
            </a:r>
            <a:r>
              <a:rPr lang="en-IN" dirty="0" err="1"/>
              <a:t>StandardScaler</a:t>
            </a:r>
            <a:r>
              <a:rPr lang="en-IN" dirty="0"/>
              <a:t> from </a:t>
            </a:r>
            <a:r>
              <a:rPr lang="en-IN" dirty="0" err="1"/>
              <a:t>Sklearn</a:t>
            </a:r>
            <a:r>
              <a:rPr lang="en-IN" dirty="0"/>
              <a:t> Library   </a:t>
            </a:r>
          </a:p>
        </p:txBody>
      </p:sp>
    </p:spTree>
    <p:extLst>
      <p:ext uri="{BB962C8B-B14F-4D97-AF65-F5344CB8AC3E}">
        <p14:creationId xmlns:p14="http://schemas.microsoft.com/office/powerpoint/2010/main" val="36634618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B28FDD5-D429-479B-9EDF-557BCF73B6F2}"/>
              </a:ext>
            </a:extLst>
          </p:cNvPr>
          <p:cNvSpPr/>
          <p:nvPr/>
        </p:nvSpPr>
        <p:spPr>
          <a:xfrm>
            <a:off x="1619672" y="0"/>
            <a:ext cx="5703806"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Logistic Regression</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pic>
        <p:nvPicPr>
          <p:cNvPr id="6" name="Picture 5">
            <a:extLst>
              <a:ext uri="{FF2B5EF4-FFF2-40B4-BE49-F238E27FC236}">
                <a16:creationId xmlns:a16="http://schemas.microsoft.com/office/drawing/2014/main" id="{301FE11F-3EF5-4B15-A67C-72F6972FE5B6}"/>
              </a:ext>
            </a:extLst>
          </p:cNvPr>
          <p:cNvPicPr>
            <a:picLocks noChangeAspect="1"/>
          </p:cNvPicPr>
          <p:nvPr/>
        </p:nvPicPr>
        <p:blipFill>
          <a:blip r:embed="rId2"/>
          <a:stretch>
            <a:fillRect/>
          </a:stretch>
        </p:blipFill>
        <p:spPr>
          <a:xfrm>
            <a:off x="216225" y="836712"/>
            <a:ext cx="4434927" cy="2558612"/>
          </a:xfrm>
          <a:prstGeom prst="rect">
            <a:avLst/>
          </a:prstGeom>
        </p:spPr>
      </p:pic>
      <p:sp>
        <p:nvSpPr>
          <p:cNvPr id="7" name="TextBox 6">
            <a:extLst>
              <a:ext uri="{FF2B5EF4-FFF2-40B4-BE49-F238E27FC236}">
                <a16:creationId xmlns:a16="http://schemas.microsoft.com/office/drawing/2014/main" id="{89A0D70D-5703-4A96-B5FA-CAD4BB638E22}"/>
              </a:ext>
            </a:extLst>
          </p:cNvPr>
          <p:cNvSpPr txBox="1"/>
          <p:nvPr/>
        </p:nvSpPr>
        <p:spPr>
          <a:xfrm>
            <a:off x="4985691" y="2194996"/>
            <a:ext cx="3096344" cy="203132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nb-NO" dirty="0"/>
              <a:t>Obervation:</a:t>
            </a:r>
          </a:p>
          <a:p>
            <a:r>
              <a:rPr lang="nb-NO" dirty="0"/>
              <a:t># type 2 error : 63  , </a:t>
            </a:r>
          </a:p>
          <a:p>
            <a:r>
              <a:rPr lang="nb-NO" dirty="0"/>
              <a:t># type 1 error: 41</a:t>
            </a:r>
          </a:p>
          <a:p>
            <a:endParaRPr lang="nb-NO" dirty="0"/>
          </a:p>
          <a:p>
            <a:r>
              <a:rPr lang="nb-NO" dirty="0"/>
              <a:t>Tried tunning the model by a</a:t>
            </a:r>
            <a:r>
              <a:rPr lang="en-IN" dirty="0"/>
              <a:t>dusting the threshold level for probabilities </a:t>
            </a:r>
            <a:r>
              <a:rPr lang="nb-NO" dirty="0"/>
              <a:t> </a:t>
            </a:r>
          </a:p>
        </p:txBody>
      </p:sp>
      <p:pic>
        <p:nvPicPr>
          <p:cNvPr id="4" name="Picture 3">
            <a:extLst>
              <a:ext uri="{FF2B5EF4-FFF2-40B4-BE49-F238E27FC236}">
                <a16:creationId xmlns:a16="http://schemas.microsoft.com/office/drawing/2014/main" id="{4292EC13-CD95-472C-B392-8436307F5935}"/>
              </a:ext>
            </a:extLst>
          </p:cNvPr>
          <p:cNvPicPr>
            <a:picLocks noChangeAspect="1"/>
          </p:cNvPicPr>
          <p:nvPr/>
        </p:nvPicPr>
        <p:blipFill>
          <a:blip r:embed="rId3"/>
          <a:stretch>
            <a:fillRect/>
          </a:stretch>
        </p:blipFill>
        <p:spPr>
          <a:xfrm>
            <a:off x="216224" y="3918387"/>
            <a:ext cx="4434927" cy="2678861"/>
          </a:xfrm>
          <a:prstGeom prst="rect">
            <a:avLst/>
          </a:prstGeom>
        </p:spPr>
      </p:pic>
      <p:sp>
        <p:nvSpPr>
          <p:cNvPr id="5" name="TextBox 4">
            <a:extLst>
              <a:ext uri="{FF2B5EF4-FFF2-40B4-BE49-F238E27FC236}">
                <a16:creationId xmlns:a16="http://schemas.microsoft.com/office/drawing/2014/main" id="{675D1E4C-24D6-4E9D-B944-423CF7F554F5}"/>
              </a:ext>
            </a:extLst>
          </p:cNvPr>
          <p:cNvSpPr txBox="1"/>
          <p:nvPr/>
        </p:nvSpPr>
        <p:spPr>
          <a:xfrm>
            <a:off x="1641160" y="3462677"/>
            <a:ext cx="1512168"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IN" dirty="0"/>
              <a:t>After tunning</a:t>
            </a:r>
          </a:p>
        </p:txBody>
      </p:sp>
      <p:sp>
        <p:nvSpPr>
          <p:cNvPr id="11" name="TextBox 10">
            <a:extLst>
              <a:ext uri="{FF2B5EF4-FFF2-40B4-BE49-F238E27FC236}">
                <a16:creationId xmlns:a16="http://schemas.microsoft.com/office/drawing/2014/main" id="{D8202619-376B-4256-A729-4D0C6337994E}"/>
              </a:ext>
            </a:extLst>
          </p:cNvPr>
          <p:cNvSpPr txBox="1"/>
          <p:nvPr/>
        </p:nvSpPr>
        <p:spPr>
          <a:xfrm>
            <a:off x="4788024" y="5467849"/>
            <a:ext cx="1944216"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IN" dirty="0"/>
              <a:t>Not much changed </a:t>
            </a:r>
          </a:p>
        </p:txBody>
      </p:sp>
    </p:spTree>
    <p:extLst>
      <p:ext uri="{BB962C8B-B14F-4D97-AF65-F5344CB8AC3E}">
        <p14:creationId xmlns:p14="http://schemas.microsoft.com/office/powerpoint/2010/main" val="27391583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0DB816-D144-448A-AB31-690355D1AF1B}"/>
              </a:ext>
            </a:extLst>
          </p:cNvPr>
          <p:cNvSpPr txBox="1"/>
          <p:nvPr/>
        </p:nvSpPr>
        <p:spPr>
          <a:xfrm>
            <a:off x="1907704" y="773966"/>
            <a:ext cx="5328592" cy="646331"/>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IN" dirty="0"/>
              <a:t>As we were confused between multiple thresholds, we tried uses AUC-ROC for optimum threshold</a:t>
            </a:r>
          </a:p>
        </p:txBody>
      </p:sp>
      <p:pic>
        <p:nvPicPr>
          <p:cNvPr id="4" name="Picture 3">
            <a:extLst>
              <a:ext uri="{FF2B5EF4-FFF2-40B4-BE49-F238E27FC236}">
                <a16:creationId xmlns:a16="http://schemas.microsoft.com/office/drawing/2014/main" id="{BC39455E-DCDB-45DF-8444-0A301609EE32}"/>
              </a:ext>
            </a:extLst>
          </p:cNvPr>
          <p:cNvPicPr>
            <a:picLocks noChangeAspect="1"/>
          </p:cNvPicPr>
          <p:nvPr/>
        </p:nvPicPr>
        <p:blipFill>
          <a:blip r:embed="rId2"/>
          <a:stretch>
            <a:fillRect/>
          </a:stretch>
        </p:blipFill>
        <p:spPr>
          <a:xfrm>
            <a:off x="197955" y="1477626"/>
            <a:ext cx="4314825" cy="3024336"/>
          </a:xfrm>
          <a:prstGeom prst="rect">
            <a:avLst/>
          </a:prstGeom>
        </p:spPr>
      </p:pic>
      <p:pic>
        <p:nvPicPr>
          <p:cNvPr id="6" name="Picture 5">
            <a:extLst>
              <a:ext uri="{FF2B5EF4-FFF2-40B4-BE49-F238E27FC236}">
                <a16:creationId xmlns:a16="http://schemas.microsoft.com/office/drawing/2014/main" id="{F8705D89-0DED-485C-B597-E5ADA057B490}"/>
              </a:ext>
            </a:extLst>
          </p:cNvPr>
          <p:cNvPicPr>
            <a:picLocks noChangeAspect="1"/>
          </p:cNvPicPr>
          <p:nvPr/>
        </p:nvPicPr>
        <p:blipFill>
          <a:blip r:embed="rId3"/>
          <a:stretch>
            <a:fillRect/>
          </a:stretch>
        </p:blipFill>
        <p:spPr>
          <a:xfrm>
            <a:off x="4600552" y="1477626"/>
            <a:ext cx="4345493" cy="3024336"/>
          </a:xfrm>
          <a:prstGeom prst="rect">
            <a:avLst/>
          </a:prstGeom>
        </p:spPr>
      </p:pic>
      <p:sp>
        <p:nvSpPr>
          <p:cNvPr id="7" name="TextBox 6">
            <a:extLst>
              <a:ext uri="{FF2B5EF4-FFF2-40B4-BE49-F238E27FC236}">
                <a16:creationId xmlns:a16="http://schemas.microsoft.com/office/drawing/2014/main" id="{FC1E408E-2D7B-4BE8-B610-1813927D10E0}"/>
              </a:ext>
            </a:extLst>
          </p:cNvPr>
          <p:cNvSpPr txBox="1"/>
          <p:nvPr/>
        </p:nvSpPr>
        <p:spPr>
          <a:xfrm>
            <a:off x="1763688" y="4559291"/>
            <a:ext cx="5616624" cy="923330"/>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IN" dirty="0"/>
              <a:t>Accuracy: 0.8986437001393505 </a:t>
            </a:r>
          </a:p>
          <a:p>
            <a:r>
              <a:rPr lang="en-IN" dirty="0"/>
              <a:t>FPR: 0.00000000e+00, 1.40252454e-04, 1.00000000e+00</a:t>
            </a:r>
          </a:p>
          <a:p>
            <a:r>
              <a:rPr lang="en-IN" dirty="0"/>
              <a:t>TPR: 0.,         0.79742765, 1., </a:t>
            </a:r>
          </a:p>
        </p:txBody>
      </p:sp>
      <p:sp>
        <p:nvSpPr>
          <p:cNvPr id="10" name="TextBox 9">
            <a:extLst>
              <a:ext uri="{FF2B5EF4-FFF2-40B4-BE49-F238E27FC236}">
                <a16:creationId xmlns:a16="http://schemas.microsoft.com/office/drawing/2014/main" id="{A72466E5-01BD-4EAD-AC10-20785EC32A0A}"/>
              </a:ext>
            </a:extLst>
          </p:cNvPr>
          <p:cNvSpPr txBox="1"/>
          <p:nvPr/>
        </p:nvSpPr>
        <p:spPr>
          <a:xfrm>
            <a:off x="3626096" y="116632"/>
            <a:ext cx="1728192" cy="58477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IN" sz="3200" dirty="0"/>
              <a:t>AUC-ROC</a:t>
            </a:r>
          </a:p>
        </p:txBody>
      </p:sp>
      <p:pic>
        <p:nvPicPr>
          <p:cNvPr id="5" name="Picture 4">
            <a:extLst>
              <a:ext uri="{FF2B5EF4-FFF2-40B4-BE49-F238E27FC236}">
                <a16:creationId xmlns:a16="http://schemas.microsoft.com/office/drawing/2014/main" id="{FB37F516-8F51-4AD8-A112-00A286CE7942}"/>
              </a:ext>
            </a:extLst>
          </p:cNvPr>
          <p:cNvPicPr>
            <a:picLocks noChangeAspect="1"/>
          </p:cNvPicPr>
          <p:nvPr/>
        </p:nvPicPr>
        <p:blipFill>
          <a:blip r:embed="rId4"/>
          <a:stretch>
            <a:fillRect/>
          </a:stretch>
        </p:blipFill>
        <p:spPr>
          <a:xfrm>
            <a:off x="1475656" y="5539950"/>
            <a:ext cx="6516216" cy="1234187"/>
          </a:xfrm>
          <a:prstGeom prst="rect">
            <a:avLst/>
          </a:prstGeom>
        </p:spPr>
      </p:pic>
    </p:spTree>
    <p:extLst>
      <p:ext uri="{BB962C8B-B14F-4D97-AF65-F5344CB8AC3E}">
        <p14:creationId xmlns:p14="http://schemas.microsoft.com/office/powerpoint/2010/main" val="3881756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1022350"/>
            <a:ext cx="532209"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837744"/>
            <a:ext cx="302419"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495" y="640894"/>
            <a:ext cx="126206"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417402" y="635716"/>
            <a:ext cx="246459"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041" y="635715"/>
            <a:ext cx="8180897"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718879" y="800392"/>
            <a:ext cx="7698523" cy="1212102"/>
          </a:xfrm>
        </p:spPr>
        <p:txBody>
          <a:bodyPr>
            <a:normAutofit/>
          </a:bodyPr>
          <a:lstStyle/>
          <a:p>
            <a:r>
              <a:rPr lang="en-US" sz="3500" dirty="0">
                <a:solidFill>
                  <a:srgbClr val="FFFFFF"/>
                </a:solidFill>
              </a:rPr>
              <a:t>Agenda</a:t>
            </a:r>
            <a:endParaRPr lang="en-IN" sz="3500" dirty="0">
              <a:solidFill>
                <a:srgbClr val="FFFFFF"/>
              </a:solidFill>
            </a:endParaRPr>
          </a:p>
        </p:txBody>
      </p:sp>
      <p:sp>
        <p:nvSpPr>
          <p:cNvPr id="3" name="Content Placeholder 2"/>
          <p:cNvSpPr>
            <a:spLocks noGrp="1"/>
          </p:cNvSpPr>
          <p:nvPr>
            <p:ph idx="1"/>
          </p:nvPr>
        </p:nvSpPr>
        <p:spPr>
          <a:xfrm>
            <a:off x="971600" y="2490435"/>
            <a:ext cx="7281746" cy="3567173"/>
          </a:xfrm>
        </p:spPr>
        <p:txBody>
          <a:bodyPr anchor="ctr">
            <a:normAutofit/>
          </a:bodyPr>
          <a:lstStyle/>
          <a:p>
            <a:pPr>
              <a:lnSpc>
                <a:spcPct val="90000"/>
              </a:lnSpc>
            </a:pPr>
            <a:r>
              <a:rPr lang="en-US" sz="2100" dirty="0"/>
              <a:t>Importing dataset</a:t>
            </a:r>
          </a:p>
          <a:p>
            <a:pPr>
              <a:lnSpc>
                <a:spcPct val="90000"/>
              </a:lnSpc>
            </a:pPr>
            <a:r>
              <a:rPr lang="en-US" sz="2100" dirty="0"/>
              <a:t>EDA</a:t>
            </a:r>
          </a:p>
          <a:p>
            <a:pPr>
              <a:lnSpc>
                <a:spcPct val="90000"/>
              </a:lnSpc>
            </a:pPr>
            <a:r>
              <a:rPr lang="en-US" sz="2100" dirty="0"/>
              <a:t>Feature Engineering</a:t>
            </a:r>
          </a:p>
          <a:p>
            <a:pPr>
              <a:lnSpc>
                <a:spcPct val="90000"/>
              </a:lnSpc>
            </a:pPr>
            <a:r>
              <a:rPr lang="en-US" sz="2100" dirty="0"/>
              <a:t>Splitting </a:t>
            </a:r>
            <a:r>
              <a:rPr lang="en-US" sz="2100" dirty="0" err="1"/>
              <a:t>x_train,y_train</a:t>
            </a:r>
            <a:r>
              <a:rPr lang="en-US" sz="2100" dirty="0"/>
              <a:t>, </a:t>
            </a:r>
            <a:r>
              <a:rPr lang="en-US" sz="2100" dirty="0" err="1"/>
              <a:t>x_test</a:t>
            </a:r>
            <a:r>
              <a:rPr lang="en-US" sz="2100" dirty="0"/>
              <a:t> and </a:t>
            </a:r>
            <a:r>
              <a:rPr lang="en-US" sz="2100" dirty="0" err="1"/>
              <a:t>y_test</a:t>
            </a:r>
            <a:endParaRPr lang="en-US" sz="2100" dirty="0"/>
          </a:p>
          <a:p>
            <a:pPr>
              <a:lnSpc>
                <a:spcPct val="90000"/>
              </a:lnSpc>
            </a:pPr>
            <a:r>
              <a:rPr lang="en-US" sz="2100" dirty="0"/>
              <a:t>Feature Scaling</a:t>
            </a:r>
          </a:p>
          <a:p>
            <a:pPr>
              <a:lnSpc>
                <a:spcPct val="90000"/>
              </a:lnSpc>
            </a:pPr>
            <a:r>
              <a:rPr lang="en-US" sz="2100" dirty="0"/>
              <a:t>Machine Learning Algorithms</a:t>
            </a:r>
          </a:p>
          <a:p>
            <a:pPr>
              <a:lnSpc>
                <a:spcPct val="90000"/>
              </a:lnSpc>
            </a:pPr>
            <a:r>
              <a:rPr lang="en-US" sz="2100" dirty="0"/>
              <a:t>Evaluation Metrics</a:t>
            </a:r>
          </a:p>
          <a:p>
            <a:pPr>
              <a:lnSpc>
                <a:spcPct val="90000"/>
              </a:lnSpc>
            </a:pPr>
            <a:r>
              <a:rPr lang="en-US" sz="2100" dirty="0"/>
              <a:t>Deep Learning Algorithms</a:t>
            </a:r>
          </a:p>
          <a:p>
            <a:pPr>
              <a:lnSpc>
                <a:spcPct val="90000"/>
              </a:lnSpc>
            </a:pPr>
            <a:r>
              <a:rPr lang="en-US" sz="2100" dirty="0"/>
              <a:t>Evaluation Metrics</a:t>
            </a:r>
          </a:p>
          <a:p>
            <a:pPr>
              <a:lnSpc>
                <a:spcPct val="90000"/>
              </a:lnSpc>
            </a:pPr>
            <a:r>
              <a:rPr lang="en-US" sz="2100" dirty="0"/>
              <a:t>Conclusion </a:t>
            </a:r>
          </a:p>
        </p:txBody>
      </p:sp>
    </p:spTree>
    <p:extLst>
      <p:ext uri="{BB962C8B-B14F-4D97-AF65-F5344CB8AC3E}">
        <p14:creationId xmlns:p14="http://schemas.microsoft.com/office/powerpoint/2010/main" val="3252859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07B26F-B6AB-408F-83F9-16F8A3C4A4E1}"/>
              </a:ext>
            </a:extLst>
          </p:cNvPr>
          <p:cNvSpPr/>
          <p:nvPr/>
        </p:nvSpPr>
        <p:spPr>
          <a:xfrm>
            <a:off x="2521599" y="116632"/>
            <a:ext cx="4100803"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Decision Tree</a:t>
            </a:r>
          </a:p>
        </p:txBody>
      </p:sp>
      <p:pic>
        <p:nvPicPr>
          <p:cNvPr id="4" name="Picture 3">
            <a:extLst>
              <a:ext uri="{FF2B5EF4-FFF2-40B4-BE49-F238E27FC236}">
                <a16:creationId xmlns:a16="http://schemas.microsoft.com/office/drawing/2014/main" id="{0FC98640-42E1-4976-AC9F-7CEC68014CAE}"/>
              </a:ext>
            </a:extLst>
          </p:cNvPr>
          <p:cNvPicPr>
            <a:picLocks noChangeAspect="1"/>
          </p:cNvPicPr>
          <p:nvPr/>
        </p:nvPicPr>
        <p:blipFill>
          <a:blip r:embed="rId2"/>
          <a:stretch>
            <a:fillRect/>
          </a:stretch>
        </p:blipFill>
        <p:spPr>
          <a:xfrm>
            <a:off x="256087" y="1196752"/>
            <a:ext cx="6366315" cy="3168352"/>
          </a:xfrm>
          <a:prstGeom prst="rect">
            <a:avLst/>
          </a:prstGeom>
        </p:spPr>
      </p:pic>
      <p:sp>
        <p:nvSpPr>
          <p:cNvPr id="5" name="TextBox 4">
            <a:extLst>
              <a:ext uri="{FF2B5EF4-FFF2-40B4-BE49-F238E27FC236}">
                <a16:creationId xmlns:a16="http://schemas.microsoft.com/office/drawing/2014/main" id="{F6219102-2A8B-4D72-9A6E-2B55A09ABF8B}"/>
              </a:ext>
            </a:extLst>
          </p:cNvPr>
          <p:cNvSpPr txBox="1"/>
          <p:nvPr/>
        </p:nvSpPr>
        <p:spPr>
          <a:xfrm>
            <a:off x="3995936" y="4869160"/>
            <a:ext cx="4536504"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nb-NO" dirty="0"/>
              <a:t>Obervation: We have a significant Type 1 Error</a:t>
            </a:r>
          </a:p>
        </p:txBody>
      </p:sp>
    </p:spTree>
    <p:extLst>
      <p:ext uri="{BB962C8B-B14F-4D97-AF65-F5344CB8AC3E}">
        <p14:creationId xmlns:p14="http://schemas.microsoft.com/office/powerpoint/2010/main" val="22230397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07B26F-B6AB-408F-83F9-16F8A3C4A4E1}"/>
              </a:ext>
            </a:extLst>
          </p:cNvPr>
          <p:cNvSpPr/>
          <p:nvPr/>
        </p:nvSpPr>
        <p:spPr>
          <a:xfrm>
            <a:off x="1629917" y="116632"/>
            <a:ext cx="5884176" cy="1754326"/>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Bagging Technique</a:t>
            </a:r>
          </a:p>
          <a:p>
            <a:pPr algn="ctr"/>
            <a:r>
              <a:rPr lang="en-US" sz="5400" b="1" cap="none" spc="50" dirty="0" err="1">
                <a:ln w="9525" cmpd="sng">
                  <a:solidFill>
                    <a:schemeClr val="accent1"/>
                  </a:solidFill>
                  <a:prstDash val="solid"/>
                </a:ln>
                <a:solidFill>
                  <a:srgbClr val="70AD47">
                    <a:tint val="1000"/>
                  </a:srgbClr>
                </a:solidFill>
                <a:effectLst>
                  <a:glow rad="38100">
                    <a:schemeClr val="accent1">
                      <a:alpha val="40000"/>
                    </a:schemeClr>
                  </a:glow>
                </a:effectLst>
              </a:rPr>
              <a:t>ExtraTreesClassifier</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5" name="TextBox 4">
            <a:extLst>
              <a:ext uri="{FF2B5EF4-FFF2-40B4-BE49-F238E27FC236}">
                <a16:creationId xmlns:a16="http://schemas.microsoft.com/office/drawing/2014/main" id="{F6219102-2A8B-4D72-9A6E-2B55A09ABF8B}"/>
              </a:ext>
            </a:extLst>
          </p:cNvPr>
          <p:cNvSpPr txBox="1"/>
          <p:nvPr/>
        </p:nvSpPr>
        <p:spPr>
          <a:xfrm>
            <a:off x="4427984" y="5301208"/>
            <a:ext cx="4536504"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nb-NO" dirty="0"/>
              <a:t>Obervation: We have a significant Type 1 Error</a:t>
            </a:r>
          </a:p>
        </p:txBody>
      </p:sp>
      <p:pic>
        <p:nvPicPr>
          <p:cNvPr id="6" name="Picture 5">
            <a:extLst>
              <a:ext uri="{FF2B5EF4-FFF2-40B4-BE49-F238E27FC236}">
                <a16:creationId xmlns:a16="http://schemas.microsoft.com/office/drawing/2014/main" id="{99E9801A-FD46-4673-9A29-9D2550B7BF20}"/>
              </a:ext>
            </a:extLst>
          </p:cNvPr>
          <p:cNvPicPr>
            <a:picLocks noChangeAspect="1"/>
          </p:cNvPicPr>
          <p:nvPr/>
        </p:nvPicPr>
        <p:blipFill>
          <a:blip r:embed="rId2"/>
          <a:stretch>
            <a:fillRect/>
          </a:stretch>
        </p:blipFill>
        <p:spPr>
          <a:xfrm>
            <a:off x="179512" y="1870958"/>
            <a:ext cx="6086475" cy="3076575"/>
          </a:xfrm>
          <a:prstGeom prst="rect">
            <a:avLst/>
          </a:prstGeom>
        </p:spPr>
      </p:pic>
    </p:spTree>
    <p:extLst>
      <p:ext uri="{BB962C8B-B14F-4D97-AF65-F5344CB8AC3E}">
        <p14:creationId xmlns:p14="http://schemas.microsoft.com/office/powerpoint/2010/main" val="10802488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07B26F-B6AB-408F-83F9-16F8A3C4A4E1}"/>
              </a:ext>
            </a:extLst>
          </p:cNvPr>
          <p:cNvSpPr/>
          <p:nvPr/>
        </p:nvSpPr>
        <p:spPr>
          <a:xfrm>
            <a:off x="860857" y="116632"/>
            <a:ext cx="7422289"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Random Forest Classifier</a:t>
            </a:r>
          </a:p>
        </p:txBody>
      </p:sp>
      <p:sp>
        <p:nvSpPr>
          <p:cNvPr id="5" name="TextBox 4">
            <a:extLst>
              <a:ext uri="{FF2B5EF4-FFF2-40B4-BE49-F238E27FC236}">
                <a16:creationId xmlns:a16="http://schemas.microsoft.com/office/drawing/2014/main" id="{F6219102-2A8B-4D72-9A6E-2B55A09ABF8B}"/>
              </a:ext>
            </a:extLst>
          </p:cNvPr>
          <p:cNvSpPr txBox="1"/>
          <p:nvPr/>
        </p:nvSpPr>
        <p:spPr>
          <a:xfrm>
            <a:off x="4355976" y="4987042"/>
            <a:ext cx="3746241" cy="923330"/>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nb-NO" dirty="0"/>
              <a:t>Obervation:</a:t>
            </a:r>
          </a:p>
          <a:p>
            <a:endParaRPr lang="nb-NO" dirty="0"/>
          </a:p>
          <a:p>
            <a:r>
              <a:rPr lang="nb-NO" dirty="0"/>
              <a:t>We have a significant Type 1 Error</a:t>
            </a:r>
          </a:p>
        </p:txBody>
      </p:sp>
      <p:pic>
        <p:nvPicPr>
          <p:cNvPr id="4" name="Picture 3">
            <a:extLst>
              <a:ext uri="{FF2B5EF4-FFF2-40B4-BE49-F238E27FC236}">
                <a16:creationId xmlns:a16="http://schemas.microsoft.com/office/drawing/2014/main" id="{D5DA11A9-9092-4EB7-AA6B-4C8A9D0C183A}"/>
              </a:ext>
            </a:extLst>
          </p:cNvPr>
          <p:cNvPicPr>
            <a:picLocks noChangeAspect="1"/>
          </p:cNvPicPr>
          <p:nvPr/>
        </p:nvPicPr>
        <p:blipFill>
          <a:blip r:embed="rId2"/>
          <a:stretch>
            <a:fillRect/>
          </a:stretch>
        </p:blipFill>
        <p:spPr>
          <a:xfrm>
            <a:off x="218821" y="1268760"/>
            <a:ext cx="6010275" cy="2990850"/>
          </a:xfrm>
          <a:prstGeom prst="rect">
            <a:avLst/>
          </a:prstGeom>
        </p:spPr>
      </p:pic>
    </p:spTree>
    <p:extLst>
      <p:ext uri="{BB962C8B-B14F-4D97-AF65-F5344CB8AC3E}">
        <p14:creationId xmlns:p14="http://schemas.microsoft.com/office/powerpoint/2010/main" val="34083954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07B26F-B6AB-408F-83F9-16F8A3C4A4E1}"/>
              </a:ext>
            </a:extLst>
          </p:cNvPr>
          <p:cNvSpPr/>
          <p:nvPr/>
        </p:nvSpPr>
        <p:spPr>
          <a:xfrm>
            <a:off x="1543095" y="116632"/>
            <a:ext cx="6057813" cy="2585323"/>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Boosting Technique</a:t>
            </a:r>
          </a:p>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AdaBoost Classifier</a:t>
            </a:r>
          </a:p>
          <a:p>
            <a:pPr algn="ct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5" name="TextBox 4">
            <a:extLst>
              <a:ext uri="{FF2B5EF4-FFF2-40B4-BE49-F238E27FC236}">
                <a16:creationId xmlns:a16="http://schemas.microsoft.com/office/drawing/2014/main" id="{F6219102-2A8B-4D72-9A6E-2B55A09ABF8B}"/>
              </a:ext>
            </a:extLst>
          </p:cNvPr>
          <p:cNvSpPr txBox="1"/>
          <p:nvPr/>
        </p:nvSpPr>
        <p:spPr>
          <a:xfrm>
            <a:off x="4139952" y="5373216"/>
            <a:ext cx="4526967"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nb-NO" dirty="0"/>
              <a:t>Obervation: We have a significant Type 1 Error</a:t>
            </a:r>
          </a:p>
        </p:txBody>
      </p:sp>
      <p:pic>
        <p:nvPicPr>
          <p:cNvPr id="10" name="Picture 9">
            <a:extLst>
              <a:ext uri="{FF2B5EF4-FFF2-40B4-BE49-F238E27FC236}">
                <a16:creationId xmlns:a16="http://schemas.microsoft.com/office/drawing/2014/main" id="{676E1C04-72B4-404F-B628-8F94497BD375}"/>
              </a:ext>
            </a:extLst>
          </p:cNvPr>
          <p:cNvPicPr>
            <a:picLocks noChangeAspect="1"/>
          </p:cNvPicPr>
          <p:nvPr/>
        </p:nvPicPr>
        <p:blipFill>
          <a:blip r:embed="rId2"/>
          <a:stretch>
            <a:fillRect/>
          </a:stretch>
        </p:blipFill>
        <p:spPr>
          <a:xfrm>
            <a:off x="179512" y="1772816"/>
            <a:ext cx="6614287" cy="3312368"/>
          </a:xfrm>
          <a:prstGeom prst="rect">
            <a:avLst/>
          </a:prstGeom>
        </p:spPr>
      </p:pic>
    </p:spTree>
    <p:extLst>
      <p:ext uri="{BB962C8B-B14F-4D97-AF65-F5344CB8AC3E}">
        <p14:creationId xmlns:p14="http://schemas.microsoft.com/office/powerpoint/2010/main" val="17943813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07B26F-B6AB-408F-83F9-16F8A3C4A4E1}"/>
              </a:ext>
            </a:extLst>
          </p:cNvPr>
          <p:cNvSpPr/>
          <p:nvPr/>
        </p:nvSpPr>
        <p:spPr>
          <a:xfrm>
            <a:off x="430740" y="116632"/>
            <a:ext cx="8282524"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Gradient Boosting Classifier</a:t>
            </a:r>
          </a:p>
        </p:txBody>
      </p:sp>
      <p:sp>
        <p:nvSpPr>
          <p:cNvPr id="5" name="TextBox 4">
            <a:extLst>
              <a:ext uri="{FF2B5EF4-FFF2-40B4-BE49-F238E27FC236}">
                <a16:creationId xmlns:a16="http://schemas.microsoft.com/office/drawing/2014/main" id="{F6219102-2A8B-4D72-9A6E-2B55A09ABF8B}"/>
              </a:ext>
            </a:extLst>
          </p:cNvPr>
          <p:cNvSpPr txBox="1"/>
          <p:nvPr/>
        </p:nvSpPr>
        <p:spPr>
          <a:xfrm>
            <a:off x="4427984" y="5448707"/>
            <a:ext cx="4610337"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nb-NO" dirty="0"/>
              <a:t>Obervation: We have a significant Type 1 Error</a:t>
            </a:r>
          </a:p>
        </p:txBody>
      </p:sp>
      <p:pic>
        <p:nvPicPr>
          <p:cNvPr id="4" name="Picture 3">
            <a:extLst>
              <a:ext uri="{FF2B5EF4-FFF2-40B4-BE49-F238E27FC236}">
                <a16:creationId xmlns:a16="http://schemas.microsoft.com/office/drawing/2014/main" id="{E8BEA80C-9523-47CB-B520-A8F08AACF803}"/>
              </a:ext>
            </a:extLst>
          </p:cNvPr>
          <p:cNvPicPr>
            <a:picLocks noChangeAspect="1"/>
          </p:cNvPicPr>
          <p:nvPr/>
        </p:nvPicPr>
        <p:blipFill>
          <a:blip r:embed="rId2"/>
          <a:stretch>
            <a:fillRect/>
          </a:stretch>
        </p:blipFill>
        <p:spPr>
          <a:xfrm>
            <a:off x="1115616" y="1335391"/>
            <a:ext cx="6273663" cy="3817887"/>
          </a:xfrm>
          <a:prstGeom prst="rect">
            <a:avLst/>
          </a:prstGeom>
        </p:spPr>
      </p:pic>
    </p:spTree>
    <p:extLst>
      <p:ext uri="{BB962C8B-B14F-4D97-AF65-F5344CB8AC3E}">
        <p14:creationId xmlns:p14="http://schemas.microsoft.com/office/powerpoint/2010/main" val="23359769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07B26F-B6AB-408F-83F9-16F8A3C4A4E1}"/>
              </a:ext>
            </a:extLst>
          </p:cNvPr>
          <p:cNvSpPr/>
          <p:nvPr/>
        </p:nvSpPr>
        <p:spPr>
          <a:xfrm>
            <a:off x="1661461" y="116632"/>
            <a:ext cx="5821081"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XGBOOST Classifier</a:t>
            </a:r>
          </a:p>
        </p:txBody>
      </p:sp>
      <p:sp>
        <p:nvSpPr>
          <p:cNvPr id="5" name="TextBox 4">
            <a:extLst>
              <a:ext uri="{FF2B5EF4-FFF2-40B4-BE49-F238E27FC236}">
                <a16:creationId xmlns:a16="http://schemas.microsoft.com/office/drawing/2014/main" id="{F6219102-2A8B-4D72-9A6E-2B55A09ABF8B}"/>
              </a:ext>
            </a:extLst>
          </p:cNvPr>
          <p:cNvSpPr txBox="1"/>
          <p:nvPr/>
        </p:nvSpPr>
        <p:spPr>
          <a:xfrm>
            <a:off x="2266831" y="4802375"/>
            <a:ext cx="4610337"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nb-NO" dirty="0"/>
              <a:t>Obervation: We have a significant Type 1 Error</a:t>
            </a:r>
          </a:p>
        </p:txBody>
      </p:sp>
      <p:pic>
        <p:nvPicPr>
          <p:cNvPr id="4" name="Picture 3">
            <a:extLst>
              <a:ext uri="{FF2B5EF4-FFF2-40B4-BE49-F238E27FC236}">
                <a16:creationId xmlns:a16="http://schemas.microsoft.com/office/drawing/2014/main" id="{39854655-FE57-4D8F-B236-DE99A2A73558}"/>
              </a:ext>
            </a:extLst>
          </p:cNvPr>
          <p:cNvPicPr>
            <a:picLocks noChangeAspect="1"/>
          </p:cNvPicPr>
          <p:nvPr/>
        </p:nvPicPr>
        <p:blipFill>
          <a:blip r:embed="rId2"/>
          <a:stretch>
            <a:fillRect/>
          </a:stretch>
        </p:blipFill>
        <p:spPr>
          <a:xfrm>
            <a:off x="1571625" y="1722864"/>
            <a:ext cx="6000750" cy="2581275"/>
          </a:xfrm>
          <a:prstGeom prst="rect">
            <a:avLst/>
          </a:prstGeom>
        </p:spPr>
      </p:pic>
    </p:spTree>
    <p:extLst>
      <p:ext uri="{BB962C8B-B14F-4D97-AF65-F5344CB8AC3E}">
        <p14:creationId xmlns:p14="http://schemas.microsoft.com/office/powerpoint/2010/main" val="1434188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07B26F-B6AB-408F-83F9-16F8A3C4A4E1}"/>
              </a:ext>
            </a:extLst>
          </p:cNvPr>
          <p:cNvSpPr/>
          <p:nvPr/>
        </p:nvSpPr>
        <p:spPr>
          <a:xfrm>
            <a:off x="395536" y="116632"/>
            <a:ext cx="8280920" cy="1754326"/>
          </a:xfrm>
          <a:prstGeom prst="rect">
            <a:avLst/>
          </a:prstGeom>
          <a:noFill/>
        </p:spPr>
        <p:txBody>
          <a:bodyPr wrap="squar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ANN using </a:t>
            </a:r>
            <a:r>
              <a:rPr lang="en-US" sz="5400" b="1" cap="none" spc="50" dirty="0" err="1">
                <a:ln w="9525" cmpd="sng">
                  <a:solidFill>
                    <a:schemeClr val="accent1"/>
                  </a:solidFill>
                  <a:prstDash val="solid"/>
                </a:ln>
                <a:solidFill>
                  <a:srgbClr val="70AD47">
                    <a:tint val="1000"/>
                  </a:srgbClr>
                </a:solidFill>
                <a:effectLst>
                  <a:glow rad="38100">
                    <a:schemeClr val="accent1">
                      <a:alpha val="40000"/>
                    </a:schemeClr>
                  </a:glow>
                </a:effectLst>
              </a:rPr>
              <a:t>Keras</a:t>
            </a: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 Library</a:t>
            </a:r>
          </a:p>
          <a:p>
            <a:pPr algn="ct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5" name="TextBox 4">
            <a:extLst>
              <a:ext uri="{FF2B5EF4-FFF2-40B4-BE49-F238E27FC236}">
                <a16:creationId xmlns:a16="http://schemas.microsoft.com/office/drawing/2014/main" id="{F6219102-2A8B-4D72-9A6E-2B55A09ABF8B}"/>
              </a:ext>
            </a:extLst>
          </p:cNvPr>
          <p:cNvSpPr txBox="1"/>
          <p:nvPr/>
        </p:nvSpPr>
        <p:spPr>
          <a:xfrm>
            <a:off x="2249286" y="4869160"/>
            <a:ext cx="4645428"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nb-NO" dirty="0"/>
              <a:t>Obervation: We have a significant Type 1 Error</a:t>
            </a:r>
          </a:p>
        </p:txBody>
      </p:sp>
      <p:pic>
        <p:nvPicPr>
          <p:cNvPr id="4" name="Picture 3">
            <a:extLst>
              <a:ext uri="{FF2B5EF4-FFF2-40B4-BE49-F238E27FC236}">
                <a16:creationId xmlns:a16="http://schemas.microsoft.com/office/drawing/2014/main" id="{BA169861-ECEA-4170-8748-456C8CB80B82}"/>
              </a:ext>
            </a:extLst>
          </p:cNvPr>
          <p:cNvPicPr>
            <a:picLocks noChangeAspect="1"/>
          </p:cNvPicPr>
          <p:nvPr/>
        </p:nvPicPr>
        <p:blipFill>
          <a:blip r:embed="rId2"/>
          <a:stretch>
            <a:fillRect/>
          </a:stretch>
        </p:blipFill>
        <p:spPr>
          <a:xfrm>
            <a:off x="612381" y="1224627"/>
            <a:ext cx="8136083" cy="3312368"/>
          </a:xfrm>
          <a:prstGeom prst="rect">
            <a:avLst/>
          </a:prstGeom>
        </p:spPr>
      </p:pic>
    </p:spTree>
    <p:extLst>
      <p:ext uri="{BB962C8B-B14F-4D97-AF65-F5344CB8AC3E}">
        <p14:creationId xmlns:p14="http://schemas.microsoft.com/office/powerpoint/2010/main" val="10381395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07B26F-B6AB-408F-83F9-16F8A3C4A4E1}"/>
              </a:ext>
            </a:extLst>
          </p:cNvPr>
          <p:cNvSpPr/>
          <p:nvPr/>
        </p:nvSpPr>
        <p:spPr>
          <a:xfrm>
            <a:off x="853676" y="116632"/>
            <a:ext cx="7436651"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ANN using MLP classifier</a:t>
            </a:r>
          </a:p>
        </p:txBody>
      </p:sp>
      <p:sp>
        <p:nvSpPr>
          <p:cNvPr id="5" name="TextBox 4">
            <a:extLst>
              <a:ext uri="{FF2B5EF4-FFF2-40B4-BE49-F238E27FC236}">
                <a16:creationId xmlns:a16="http://schemas.microsoft.com/office/drawing/2014/main" id="{F6219102-2A8B-4D72-9A6E-2B55A09ABF8B}"/>
              </a:ext>
            </a:extLst>
          </p:cNvPr>
          <p:cNvSpPr txBox="1"/>
          <p:nvPr/>
        </p:nvSpPr>
        <p:spPr>
          <a:xfrm>
            <a:off x="2266831" y="5291916"/>
            <a:ext cx="4610337"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nb-NO" dirty="0"/>
              <a:t>Obervation: We have a significant Type 1 Error</a:t>
            </a:r>
          </a:p>
        </p:txBody>
      </p:sp>
      <p:pic>
        <p:nvPicPr>
          <p:cNvPr id="6" name="Picture 5">
            <a:extLst>
              <a:ext uri="{FF2B5EF4-FFF2-40B4-BE49-F238E27FC236}">
                <a16:creationId xmlns:a16="http://schemas.microsoft.com/office/drawing/2014/main" id="{A4E7B428-8906-4A62-9726-0F69B6A79825}"/>
              </a:ext>
            </a:extLst>
          </p:cNvPr>
          <p:cNvPicPr>
            <a:picLocks noChangeAspect="1"/>
          </p:cNvPicPr>
          <p:nvPr/>
        </p:nvPicPr>
        <p:blipFill>
          <a:blip r:embed="rId2"/>
          <a:stretch>
            <a:fillRect/>
          </a:stretch>
        </p:blipFill>
        <p:spPr>
          <a:xfrm>
            <a:off x="1079611" y="1201109"/>
            <a:ext cx="6984776" cy="3614344"/>
          </a:xfrm>
          <a:prstGeom prst="rect">
            <a:avLst/>
          </a:prstGeom>
        </p:spPr>
      </p:pic>
    </p:spTree>
    <p:extLst>
      <p:ext uri="{BB962C8B-B14F-4D97-AF65-F5344CB8AC3E}">
        <p14:creationId xmlns:p14="http://schemas.microsoft.com/office/powerpoint/2010/main" val="22827748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07B26F-B6AB-408F-83F9-16F8A3C4A4E1}"/>
              </a:ext>
            </a:extLst>
          </p:cNvPr>
          <p:cNvSpPr/>
          <p:nvPr/>
        </p:nvSpPr>
        <p:spPr>
          <a:xfrm>
            <a:off x="0" y="116632"/>
            <a:ext cx="9143999" cy="1754326"/>
          </a:xfrm>
          <a:prstGeom prst="rect">
            <a:avLst/>
          </a:prstGeom>
          <a:noFill/>
        </p:spPr>
        <p:txBody>
          <a:bodyPr wrap="squar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Ensemble models </a:t>
            </a: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Using </a:t>
            </a:r>
          </a:p>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Voting classifier </a:t>
            </a:r>
          </a:p>
        </p:txBody>
      </p:sp>
      <p:sp>
        <p:nvSpPr>
          <p:cNvPr id="5" name="TextBox 4">
            <a:extLst>
              <a:ext uri="{FF2B5EF4-FFF2-40B4-BE49-F238E27FC236}">
                <a16:creationId xmlns:a16="http://schemas.microsoft.com/office/drawing/2014/main" id="{F6219102-2A8B-4D72-9A6E-2B55A09ABF8B}"/>
              </a:ext>
            </a:extLst>
          </p:cNvPr>
          <p:cNvSpPr txBox="1"/>
          <p:nvPr/>
        </p:nvSpPr>
        <p:spPr>
          <a:xfrm>
            <a:off x="179512" y="5445224"/>
            <a:ext cx="4513863"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nb-NO" dirty="0"/>
              <a:t>Obervation: We have a significant Type 1 Error</a:t>
            </a:r>
          </a:p>
        </p:txBody>
      </p:sp>
      <p:pic>
        <p:nvPicPr>
          <p:cNvPr id="4" name="Picture 3">
            <a:extLst>
              <a:ext uri="{FF2B5EF4-FFF2-40B4-BE49-F238E27FC236}">
                <a16:creationId xmlns:a16="http://schemas.microsoft.com/office/drawing/2014/main" id="{98B6BA0C-A02C-4A90-A4E5-C33644218D65}"/>
              </a:ext>
            </a:extLst>
          </p:cNvPr>
          <p:cNvPicPr>
            <a:picLocks noChangeAspect="1"/>
          </p:cNvPicPr>
          <p:nvPr/>
        </p:nvPicPr>
        <p:blipFill>
          <a:blip r:embed="rId2"/>
          <a:stretch>
            <a:fillRect/>
          </a:stretch>
        </p:blipFill>
        <p:spPr>
          <a:xfrm>
            <a:off x="1164068" y="1870958"/>
            <a:ext cx="6815860" cy="3456384"/>
          </a:xfrm>
          <a:prstGeom prst="rect">
            <a:avLst/>
          </a:prstGeom>
        </p:spPr>
      </p:pic>
      <p:sp>
        <p:nvSpPr>
          <p:cNvPr id="7" name="TextBox 6">
            <a:extLst>
              <a:ext uri="{FF2B5EF4-FFF2-40B4-BE49-F238E27FC236}">
                <a16:creationId xmlns:a16="http://schemas.microsoft.com/office/drawing/2014/main" id="{B95AC570-D422-42A6-BEAE-A18F6130811B}"/>
              </a:ext>
            </a:extLst>
          </p:cNvPr>
          <p:cNvSpPr txBox="1"/>
          <p:nvPr/>
        </p:nvSpPr>
        <p:spPr>
          <a:xfrm>
            <a:off x="5436096" y="5445224"/>
            <a:ext cx="3456384" cy="923330"/>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IN" dirty="0" err="1"/>
              <a:t>LogisticRegression</a:t>
            </a:r>
            <a:endParaRPr lang="en-IN" dirty="0"/>
          </a:p>
          <a:p>
            <a:pPr algn="ctr"/>
            <a:r>
              <a:rPr lang="en-IN" dirty="0" err="1"/>
              <a:t>GradientBoostingClassifier</a:t>
            </a:r>
            <a:endParaRPr lang="en-IN" dirty="0"/>
          </a:p>
          <a:p>
            <a:pPr algn="ctr"/>
            <a:r>
              <a:rPr lang="en-IN" dirty="0" err="1"/>
              <a:t>MLPClassifier</a:t>
            </a:r>
            <a:endParaRPr lang="en-IN" dirty="0"/>
          </a:p>
        </p:txBody>
      </p:sp>
    </p:spTree>
    <p:extLst>
      <p:ext uri="{BB962C8B-B14F-4D97-AF65-F5344CB8AC3E}">
        <p14:creationId xmlns:p14="http://schemas.microsoft.com/office/powerpoint/2010/main" val="8528814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9998C1-3DA5-4073-9C19-3C3005862A4F}"/>
              </a:ext>
            </a:extLst>
          </p:cNvPr>
          <p:cNvSpPr/>
          <p:nvPr/>
        </p:nvSpPr>
        <p:spPr>
          <a:xfrm>
            <a:off x="1152506" y="1720840"/>
            <a:ext cx="6838988" cy="3416320"/>
          </a:xfrm>
          <a:prstGeom prst="rect">
            <a:avLst/>
          </a:prstGeom>
          <a:noFill/>
        </p:spPr>
        <p:txBody>
          <a:bodyPr wrap="none" lIns="91440" tIns="45720" rIns="91440" bIns="45720">
            <a:spAutoFit/>
          </a:bodyPr>
          <a:lstStyle/>
          <a:p>
            <a:pPr algn="ctr"/>
            <a:r>
              <a:rPr lang="en-IN" sz="5400" b="1" spc="50" dirty="0">
                <a:ln w="9525" cmpd="sng">
                  <a:solidFill>
                    <a:schemeClr val="accent1"/>
                  </a:solidFill>
                  <a:prstDash val="solid"/>
                </a:ln>
                <a:solidFill>
                  <a:srgbClr val="70AD47">
                    <a:tint val="1000"/>
                  </a:srgbClr>
                </a:solidFill>
                <a:effectLst>
                  <a:glow rad="38100">
                    <a:schemeClr val="accent1">
                      <a:alpha val="40000"/>
                    </a:schemeClr>
                  </a:glow>
                </a:effectLst>
              </a:rPr>
              <a:t>Feature Selection </a:t>
            </a:r>
          </a:p>
          <a:p>
            <a:pPr algn="ctr"/>
            <a:r>
              <a:rPr lang="en-IN" sz="5400" b="1" spc="50" dirty="0">
                <a:ln w="9525" cmpd="sng">
                  <a:solidFill>
                    <a:schemeClr val="accent1"/>
                  </a:solidFill>
                  <a:prstDash val="solid"/>
                </a:ln>
                <a:solidFill>
                  <a:srgbClr val="70AD47">
                    <a:tint val="1000"/>
                  </a:srgbClr>
                </a:solidFill>
                <a:effectLst>
                  <a:glow rad="38100">
                    <a:schemeClr val="accent1">
                      <a:alpha val="40000"/>
                    </a:schemeClr>
                  </a:glow>
                </a:effectLst>
              </a:rPr>
              <a:t>using </a:t>
            </a:r>
          </a:p>
          <a:p>
            <a:pPr marL="914400" indent="-914400" algn="ctr">
              <a:buAutoNum type="arabicParenR"/>
            </a:pPr>
            <a:r>
              <a:rPr lang="en-IN" sz="5400" b="1" spc="50" dirty="0" err="1">
                <a:ln w="9525" cmpd="sng">
                  <a:solidFill>
                    <a:schemeClr val="accent1"/>
                  </a:solidFill>
                  <a:prstDash val="solid"/>
                </a:ln>
                <a:solidFill>
                  <a:srgbClr val="70AD47">
                    <a:tint val="1000"/>
                  </a:srgbClr>
                </a:solidFill>
                <a:effectLst>
                  <a:glow rad="38100">
                    <a:schemeClr val="accent1">
                      <a:alpha val="40000"/>
                    </a:schemeClr>
                  </a:glow>
                </a:effectLst>
              </a:rPr>
              <a:t>mutual_info_classif</a:t>
            </a:r>
            <a:endParaRPr lang="en-IN" sz="5400" b="1" spc="50" dirty="0">
              <a:ln w="9525" cmpd="sng">
                <a:solidFill>
                  <a:schemeClr val="accent1"/>
                </a:solidFill>
                <a:prstDash val="solid"/>
              </a:ln>
              <a:solidFill>
                <a:srgbClr val="70AD47">
                  <a:tint val="1000"/>
                </a:srgbClr>
              </a:solidFill>
              <a:effectLst>
                <a:glow rad="38100">
                  <a:schemeClr val="accent1">
                    <a:alpha val="40000"/>
                  </a:schemeClr>
                </a:glow>
              </a:effectLst>
            </a:endParaRPr>
          </a:p>
          <a:p>
            <a:pPr marL="914400" indent="-914400" algn="ctr">
              <a:buAutoNum type="arabicParenR"/>
            </a:pPr>
            <a:r>
              <a:rPr lang="en-IN" sz="5400" b="1" spc="50" dirty="0" err="1">
                <a:ln w="9525" cmpd="sng">
                  <a:solidFill>
                    <a:schemeClr val="accent1"/>
                  </a:solidFill>
                  <a:prstDash val="solid"/>
                </a:ln>
                <a:solidFill>
                  <a:srgbClr val="70AD47">
                    <a:tint val="1000"/>
                  </a:srgbClr>
                </a:solidFill>
                <a:effectLst>
                  <a:glow rad="38100">
                    <a:schemeClr val="accent1">
                      <a:alpha val="40000"/>
                    </a:schemeClr>
                  </a:glow>
                </a:effectLst>
              </a:rPr>
              <a:t>SelectKBest</a:t>
            </a:r>
            <a:endParaRPr lang="en-IN" sz="54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extLst>
      <p:ext uri="{BB962C8B-B14F-4D97-AF65-F5344CB8AC3E}">
        <p14:creationId xmlns:p14="http://schemas.microsoft.com/office/powerpoint/2010/main" val="406085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1022350"/>
            <a:ext cx="532209"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837744"/>
            <a:ext cx="302419"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495" y="640894"/>
            <a:ext cx="126206"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417402" y="635716"/>
            <a:ext cx="246459"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041" y="635715"/>
            <a:ext cx="8180897"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718879" y="800392"/>
            <a:ext cx="7698523" cy="1212102"/>
          </a:xfrm>
        </p:spPr>
        <p:txBody>
          <a:bodyPr>
            <a:normAutofit/>
          </a:bodyPr>
          <a:lstStyle/>
          <a:p>
            <a:r>
              <a:rPr lang="en-IN" sz="3500" dirty="0">
                <a:solidFill>
                  <a:srgbClr val="FFFFFF"/>
                </a:solidFill>
              </a:rPr>
              <a:t>Exploratory Data Analysis (EDA)</a:t>
            </a:r>
            <a:br>
              <a:rPr lang="en-IN" sz="3500" dirty="0">
                <a:solidFill>
                  <a:srgbClr val="FFFFFF"/>
                </a:solidFill>
              </a:rPr>
            </a:br>
            <a:r>
              <a:rPr lang="en-IN" sz="3500" dirty="0">
                <a:solidFill>
                  <a:srgbClr val="FFFFFF"/>
                </a:solidFill>
              </a:rPr>
              <a:t>Data Cleaning</a:t>
            </a:r>
          </a:p>
        </p:txBody>
      </p:sp>
      <p:sp>
        <p:nvSpPr>
          <p:cNvPr id="13" name="Content Placeholder 2">
            <a:extLst>
              <a:ext uri="{FF2B5EF4-FFF2-40B4-BE49-F238E27FC236}">
                <a16:creationId xmlns:a16="http://schemas.microsoft.com/office/drawing/2014/main" id="{312DF314-712E-4B31-B980-241F1FAC304A}"/>
              </a:ext>
            </a:extLst>
          </p:cNvPr>
          <p:cNvSpPr txBox="1">
            <a:spLocks/>
          </p:cNvSpPr>
          <p:nvPr/>
        </p:nvSpPr>
        <p:spPr>
          <a:xfrm>
            <a:off x="179512" y="3179495"/>
            <a:ext cx="3114580" cy="43034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700" dirty="0"/>
              <a:t>Checking missing values(Data Cleaning)</a:t>
            </a:r>
          </a:p>
          <a:p>
            <a:r>
              <a:rPr lang="en-US" sz="1700" dirty="0"/>
              <a:t>Displaying the missing values</a:t>
            </a:r>
          </a:p>
          <a:p>
            <a:endParaRPr lang="en-US" sz="1700" dirty="0"/>
          </a:p>
        </p:txBody>
      </p:sp>
      <p:pic>
        <p:nvPicPr>
          <p:cNvPr id="11" name="Picture 10" descr="Chart, timeline&#10;&#10;Description automatically generated with medium confidence">
            <a:extLst>
              <a:ext uri="{FF2B5EF4-FFF2-40B4-BE49-F238E27FC236}">
                <a16:creationId xmlns:a16="http://schemas.microsoft.com/office/drawing/2014/main" id="{DB496CC6-5EA8-48BC-BB81-CD1D94C1231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382" t="11942" r="9283" b="585"/>
          <a:stretch/>
        </p:blipFill>
        <p:spPr>
          <a:xfrm>
            <a:off x="3130558" y="2223353"/>
            <a:ext cx="5847622" cy="4513144"/>
          </a:xfrm>
          <a:prstGeom prst="rect">
            <a:avLst/>
          </a:prstGeom>
        </p:spPr>
      </p:pic>
    </p:spTree>
    <p:extLst>
      <p:ext uri="{BB962C8B-B14F-4D97-AF65-F5344CB8AC3E}">
        <p14:creationId xmlns:p14="http://schemas.microsoft.com/office/powerpoint/2010/main" val="26800276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12C990-ED4F-43E6-BB29-282DAA725ED2}"/>
              </a:ext>
            </a:extLst>
          </p:cNvPr>
          <p:cNvSpPr/>
          <p:nvPr/>
        </p:nvSpPr>
        <p:spPr>
          <a:xfrm>
            <a:off x="994867" y="620688"/>
            <a:ext cx="7154266" cy="1754326"/>
          </a:xfrm>
          <a:prstGeom prst="rect">
            <a:avLst/>
          </a:prstGeom>
          <a:noFill/>
        </p:spPr>
        <p:txBody>
          <a:bodyPr wrap="none" lIns="91440" tIns="45720" rIns="91440" bIns="45720">
            <a:spAutoFit/>
          </a:bodyPr>
          <a:lstStyle/>
          <a:p>
            <a:pPr algn="ctr"/>
            <a:r>
              <a:rPr lang="en-IN" sz="5400" b="1" spc="50" dirty="0">
                <a:ln w="9525" cmpd="sng">
                  <a:solidFill>
                    <a:schemeClr val="accent1"/>
                  </a:solidFill>
                  <a:prstDash val="solid"/>
                </a:ln>
                <a:solidFill>
                  <a:srgbClr val="70AD47">
                    <a:tint val="1000"/>
                  </a:srgbClr>
                </a:solidFill>
                <a:effectLst>
                  <a:glow rad="38100">
                    <a:schemeClr val="accent1">
                      <a:alpha val="40000"/>
                    </a:schemeClr>
                  </a:glow>
                </a:effectLst>
              </a:rPr>
              <a:t>Feature Selection using </a:t>
            </a:r>
          </a:p>
          <a:p>
            <a:pPr algn="ctr"/>
            <a:r>
              <a:rPr lang="en-IN" sz="5400" b="1" spc="50" dirty="0" err="1">
                <a:ln w="9525" cmpd="sng">
                  <a:solidFill>
                    <a:schemeClr val="accent1"/>
                  </a:solidFill>
                  <a:prstDash val="solid"/>
                </a:ln>
                <a:solidFill>
                  <a:srgbClr val="70AD47">
                    <a:tint val="1000"/>
                  </a:srgbClr>
                </a:solidFill>
                <a:effectLst>
                  <a:glow rad="38100">
                    <a:schemeClr val="accent1">
                      <a:alpha val="40000"/>
                    </a:schemeClr>
                  </a:glow>
                </a:effectLst>
              </a:rPr>
              <a:t>mutual_info_classif</a:t>
            </a:r>
            <a:endParaRPr lang="en-IN" sz="54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pic>
        <p:nvPicPr>
          <p:cNvPr id="2050" name="Picture 2">
            <a:extLst>
              <a:ext uri="{FF2B5EF4-FFF2-40B4-BE49-F238E27FC236}">
                <a16:creationId xmlns:a16="http://schemas.microsoft.com/office/drawing/2014/main" id="{5FE83414-613D-4F7F-803A-76B694561E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7" y="2276872"/>
            <a:ext cx="9144000" cy="4741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16637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398070-DEA8-4040-9B49-B33C4157B3A9}"/>
              </a:ext>
            </a:extLst>
          </p:cNvPr>
          <p:cNvSpPr/>
          <p:nvPr/>
        </p:nvSpPr>
        <p:spPr>
          <a:xfrm>
            <a:off x="179512" y="332656"/>
            <a:ext cx="8540287" cy="1569660"/>
          </a:xfrm>
          <a:prstGeom prst="rect">
            <a:avLst/>
          </a:prstGeom>
          <a:noFill/>
        </p:spPr>
        <p:txBody>
          <a:bodyPr wrap="none" lIns="91440" tIns="45720" rIns="91440" bIns="45720">
            <a:spAutoFit/>
          </a:bodyPr>
          <a:lstStyle/>
          <a:p>
            <a:pPr algn="ctr"/>
            <a:r>
              <a:rPr lang="en-US" sz="4800" b="1" cap="none" spc="50" dirty="0">
                <a:ln w="9525" cmpd="sng">
                  <a:solidFill>
                    <a:schemeClr val="accent1"/>
                  </a:solidFill>
                  <a:prstDash val="solid"/>
                </a:ln>
                <a:solidFill>
                  <a:srgbClr val="70AD47">
                    <a:tint val="1000"/>
                  </a:srgbClr>
                </a:solidFill>
                <a:effectLst>
                  <a:glow rad="38100">
                    <a:schemeClr val="accent1">
                      <a:alpha val="40000"/>
                    </a:schemeClr>
                  </a:glow>
                </a:effectLst>
              </a:rPr>
              <a:t>Based on </a:t>
            </a:r>
            <a:r>
              <a:rPr lang="en-US" sz="4800" b="1" cap="none" spc="50" dirty="0" err="1">
                <a:ln w="9525" cmpd="sng">
                  <a:solidFill>
                    <a:schemeClr val="accent1"/>
                  </a:solidFill>
                  <a:prstDash val="solid"/>
                </a:ln>
                <a:solidFill>
                  <a:srgbClr val="70AD47">
                    <a:tint val="1000"/>
                  </a:srgbClr>
                </a:solidFill>
                <a:effectLst>
                  <a:glow rad="38100">
                    <a:schemeClr val="accent1">
                      <a:alpha val="40000"/>
                    </a:schemeClr>
                  </a:glow>
                </a:effectLst>
              </a:rPr>
              <a:t>mutual_info_classif</a:t>
            </a:r>
            <a:endParaRPr lang="en-US" sz="48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a:p>
            <a:pPr algn="ctr"/>
            <a:r>
              <a:rPr lang="en-US" sz="4800" b="1" cap="none" spc="50" dirty="0" err="1">
                <a:ln w="9525" cmpd="sng">
                  <a:solidFill>
                    <a:schemeClr val="accent1"/>
                  </a:solidFill>
                  <a:prstDash val="solid"/>
                </a:ln>
                <a:solidFill>
                  <a:srgbClr val="70AD47">
                    <a:tint val="1000"/>
                  </a:srgbClr>
                </a:solidFill>
                <a:effectLst>
                  <a:glow rad="38100">
                    <a:schemeClr val="accent1">
                      <a:alpha val="40000"/>
                    </a:schemeClr>
                  </a:glow>
                </a:effectLst>
              </a:rPr>
              <a:t>SelectKBest</a:t>
            </a:r>
            <a:r>
              <a:rPr lang="en-US" sz="4800" b="1" cap="none" spc="50" dirty="0">
                <a:ln w="9525" cmpd="sng">
                  <a:solidFill>
                    <a:schemeClr val="accent1"/>
                  </a:solidFill>
                  <a:prstDash val="solid"/>
                </a:ln>
                <a:solidFill>
                  <a:srgbClr val="70AD47">
                    <a:tint val="1000"/>
                  </a:srgbClr>
                </a:solidFill>
                <a:effectLst>
                  <a:glow rad="38100">
                    <a:schemeClr val="accent1">
                      <a:alpha val="40000"/>
                    </a:schemeClr>
                  </a:glow>
                </a:effectLst>
              </a:rPr>
              <a:t> for Top 25 Variables</a:t>
            </a:r>
          </a:p>
        </p:txBody>
      </p:sp>
      <p:pic>
        <p:nvPicPr>
          <p:cNvPr id="4" name="Picture 3">
            <a:extLst>
              <a:ext uri="{FF2B5EF4-FFF2-40B4-BE49-F238E27FC236}">
                <a16:creationId xmlns:a16="http://schemas.microsoft.com/office/drawing/2014/main" id="{8B5FB3A1-268D-4F6C-99DA-1F8BF7FBF536}"/>
              </a:ext>
            </a:extLst>
          </p:cNvPr>
          <p:cNvPicPr>
            <a:picLocks noChangeAspect="1"/>
          </p:cNvPicPr>
          <p:nvPr/>
        </p:nvPicPr>
        <p:blipFill>
          <a:blip r:embed="rId2"/>
          <a:stretch>
            <a:fillRect/>
          </a:stretch>
        </p:blipFill>
        <p:spPr>
          <a:xfrm>
            <a:off x="899592" y="3140968"/>
            <a:ext cx="7562850" cy="1666875"/>
          </a:xfrm>
          <a:prstGeom prst="rect">
            <a:avLst/>
          </a:prstGeom>
        </p:spPr>
      </p:pic>
    </p:spTree>
    <p:extLst>
      <p:ext uri="{BB962C8B-B14F-4D97-AF65-F5344CB8AC3E}">
        <p14:creationId xmlns:p14="http://schemas.microsoft.com/office/powerpoint/2010/main" val="1395956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07B26F-B6AB-408F-83F9-16F8A3C4A4E1}"/>
              </a:ext>
            </a:extLst>
          </p:cNvPr>
          <p:cNvSpPr/>
          <p:nvPr/>
        </p:nvSpPr>
        <p:spPr>
          <a:xfrm>
            <a:off x="348989" y="116632"/>
            <a:ext cx="8446030" cy="1754326"/>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Gradient Boosting Classifier </a:t>
            </a:r>
          </a:p>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After </a:t>
            </a: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Feature selection</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5" name="TextBox 4">
            <a:extLst>
              <a:ext uri="{FF2B5EF4-FFF2-40B4-BE49-F238E27FC236}">
                <a16:creationId xmlns:a16="http://schemas.microsoft.com/office/drawing/2014/main" id="{F6219102-2A8B-4D72-9A6E-2B55A09ABF8B}"/>
              </a:ext>
            </a:extLst>
          </p:cNvPr>
          <p:cNvSpPr txBox="1"/>
          <p:nvPr/>
        </p:nvSpPr>
        <p:spPr>
          <a:xfrm>
            <a:off x="2086811" y="5733256"/>
            <a:ext cx="4970377"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nb-NO" dirty="0"/>
              <a:t>Obervation: We still have a significant Type 1 Error</a:t>
            </a:r>
          </a:p>
        </p:txBody>
      </p:sp>
      <p:pic>
        <p:nvPicPr>
          <p:cNvPr id="6" name="Picture 5">
            <a:extLst>
              <a:ext uri="{FF2B5EF4-FFF2-40B4-BE49-F238E27FC236}">
                <a16:creationId xmlns:a16="http://schemas.microsoft.com/office/drawing/2014/main" id="{F10D4D97-11E0-4382-8784-70B719F4AE9F}"/>
              </a:ext>
            </a:extLst>
          </p:cNvPr>
          <p:cNvPicPr>
            <a:picLocks noChangeAspect="1"/>
          </p:cNvPicPr>
          <p:nvPr/>
        </p:nvPicPr>
        <p:blipFill>
          <a:blip r:embed="rId2"/>
          <a:stretch>
            <a:fillRect/>
          </a:stretch>
        </p:blipFill>
        <p:spPr>
          <a:xfrm>
            <a:off x="1857375" y="1870958"/>
            <a:ext cx="5429250" cy="3467100"/>
          </a:xfrm>
          <a:prstGeom prst="rect">
            <a:avLst/>
          </a:prstGeom>
        </p:spPr>
      </p:pic>
    </p:spTree>
    <p:extLst>
      <p:ext uri="{BB962C8B-B14F-4D97-AF65-F5344CB8AC3E}">
        <p14:creationId xmlns:p14="http://schemas.microsoft.com/office/powerpoint/2010/main" val="15273018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C176C3E-2EAF-4D71-9B4F-31FB5818F445}"/>
              </a:ext>
            </a:extLst>
          </p:cNvPr>
          <p:cNvSpPr>
            <a:spLocks noGrp="1"/>
          </p:cNvSpPr>
          <p:nvPr/>
        </p:nvSpPr>
        <p:spPr>
          <a:xfrm>
            <a:off x="-685800" y="264561"/>
            <a:ext cx="10515600" cy="770947"/>
          </a:xfrm>
          <a:prstGeom prst="rect">
            <a:avLst/>
          </a:prstGeom>
        </p:spPr>
        <p:txBody>
          <a:bodyPr vert="horz" lIns="0" rIns="0" bIns="0" anchor="b">
            <a:normAutofit fontScale="97500" lnSpcReduction="1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ctr"/>
            <a:r>
              <a:rPr lang="en-IN" b="1" spc="50" dirty="0">
                <a:ln w="9525" cmpd="sng">
                  <a:solidFill>
                    <a:schemeClr val="accent1"/>
                  </a:solidFill>
                  <a:prstDash val="solid"/>
                </a:ln>
                <a:solidFill>
                  <a:srgbClr val="70AD47">
                    <a:tint val="1000"/>
                  </a:srgbClr>
                </a:solidFill>
                <a:effectLst>
                  <a:glow rad="38100">
                    <a:schemeClr val="accent1">
                      <a:alpha val="40000"/>
                    </a:schemeClr>
                  </a:glow>
                </a:effectLst>
              </a:rPr>
              <a:t>Handling Imbalance Dataset</a:t>
            </a:r>
          </a:p>
        </p:txBody>
      </p:sp>
      <p:sp>
        <p:nvSpPr>
          <p:cNvPr id="6" name="Content Placeholder 2">
            <a:extLst>
              <a:ext uri="{FF2B5EF4-FFF2-40B4-BE49-F238E27FC236}">
                <a16:creationId xmlns:a16="http://schemas.microsoft.com/office/drawing/2014/main" id="{E20C736D-5853-493F-AAEE-376A72935727}"/>
              </a:ext>
            </a:extLst>
          </p:cNvPr>
          <p:cNvSpPr>
            <a:spLocks noGrp="1"/>
          </p:cNvSpPr>
          <p:nvPr/>
        </p:nvSpPr>
        <p:spPr>
          <a:xfrm>
            <a:off x="2194343" y="957782"/>
            <a:ext cx="4755312" cy="479139"/>
          </a:xfrm>
          <a:prstGeom prst="rect">
            <a:avLst/>
          </a:prstGeom>
        </p:spPr>
        <p:txBody>
          <a:bodyPr vert="horz">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buNone/>
            </a:pPr>
            <a:r>
              <a:rPr lang="en-IN" sz="2400" b="1" dirty="0"/>
              <a:t>SMOTE- Gradient Boosting Classifier</a:t>
            </a:r>
            <a:endParaRPr lang="en-IN" dirty="0"/>
          </a:p>
        </p:txBody>
      </p:sp>
      <p:pic>
        <p:nvPicPr>
          <p:cNvPr id="7" name="Picture 6">
            <a:extLst>
              <a:ext uri="{FF2B5EF4-FFF2-40B4-BE49-F238E27FC236}">
                <a16:creationId xmlns:a16="http://schemas.microsoft.com/office/drawing/2014/main" id="{CF11FC0A-5E41-47B9-8A9A-1B6F6E691CEF}"/>
              </a:ext>
            </a:extLst>
          </p:cNvPr>
          <p:cNvPicPr>
            <a:picLocks noChangeAspect="1" noChangeArrowheads="1"/>
          </p:cNvPicPr>
          <p:nvPr/>
        </p:nvPicPr>
        <p:blipFill>
          <a:blip r:embed="rId2" cstate="print"/>
          <a:srcRect/>
          <a:stretch>
            <a:fillRect/>
          </a:stretch>
        </p:blipFill>
        <p:spPr bwMode="auto">
          <a:xfrm>
            <a:off x="1403648" y="1538724"/>
            <a:ext cx="6336704" cy="3974924"/>
          </a:xfrm>
          <a:prstGeom prst="rect">
            <a:avLst/>
          </a:prstGeom>
          <a:noFill/>
          <a:ln w="9525">
            <a:noFill/>
            <a:miter lim="800000"/>
            <a:headEnd/>
            <a:tailEnd/>
          </a:ln>
        </p:spPr>
      </p:pic>
      <p:sp>
        <p:nvSpPr>
          <p:cNvPr id="8" name="TextBox 7">
            <a:extLst>
              <a:ext uri="{FF2B5EF4-FFF2-40B4-BE49-F238E27FC236}">
                <a16:creationId xmlns:a16="http://schemas.microsoft.com/office/drawing/2014/main" id="{0147A7E8-2A77-40DB-B683-AE11BFE940C6}"/>
              </a:ext>
            </a:extLst>
          </p:cNvPr>
          <p:cNvSpPr txBox="1"/>
          <p:nvPr/>
        </p:nvSpPr>
        <p:spPr>
          <a:xfrm>
            <a:off x="2086811" y="5709418"/>
            <a:ext cx="4970377"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nb-NO" dirty="0"/>
              <a:t>Obervation: We still have a significant Type 1 Error</a:t>
            </a:r>
          </a:p>
        </p:txBody>
      </p:sp>
    </p:spTree>
    <p:extLst>
      <p:ext uri="{BB962C8B-B14F-4D97-AF65-F5344CB8AC3E}">
        <p14:creationId xmlns:p14="http://schemas.microsoft.com/office/powerpoint/2010/main" val="11417853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C176C3E-2EAF-4D71-9B4F-31FB5818F445}"/>
              </a:ext>
            </a:extLst>
          </p:cNvPr>
          <p:cNvSpPr>
            <a:spLocks noGrp="1"/>
          </p:cNvSpPr>
          <p:nvPr/>
        </p:nvSpPr>
        <p:spPr>
          <a:xfrm>
            <a:off x="-685800" y="264561"/>
            <a:ext cx="10515600" cy="770947"/>
          </a:xfrm>
          <a:prstGeom prst="rect">
            <a:avLst/>
          </a:prstGeom>
        </p:spPr>
        <p:txBody>
          <a:bodyPr vert="horz" lIns="0" rIns="0" bIns="0" anchor="b">
            <a:normAutofit fontScale="97500" lnSpcReduction="1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ctr"/>
            <a:r>
              <a:rPr lang="en-IN" b="1" spc="50" dirty="0">
                <a:ln w="9525" cmpd="sng">
                  <a:solidFill>
                    <a:schemeClr val="accent1"/>
                  </a:solidFill>
                  <a:prstDash val="solid"/>
                </a:ln>
                <a:solidFill>
                  <a:srgbClr val="70AD47">
                    <a:tint val="1000"/>
                  </a:srgbClr>
                </a:solidFill>
                <a:effectLst>
                  <a:glow rad="38100">
                    <a:schemeClr val="accent1">
                      <a:alpha val="40000"/>
                    </a:schemeClr>
                  </a:glow>
                </a:effectLst>
              </a:rPr>
              <a:t>Handling Imbalance Dataset</a:t>
            </a:r>
          </a:p>
        </p:txBody>
      </p:sp>
      <p:sp>
        <p:nvSpPr>
          <p:cNvPr id="6" name="Content Placeholder 2">
            <a:extLst>
              <a:ext uri="{FF2B5EF4-FFF2-40B4-BE49-F238E27FC236}">
                <a16:creationId xmlns:a16="http://schemas.microsoft.com/office/drawing/2014/main" id="{E20C736D-5853-493F-AAEE-376A72935727}"/>
              </a:ext>
            </a:extLst>
          </p:cNvPr>
          <p:cNvSpPr>
            <a:spLocks noGrp="1"/>
          </p:cNvSpPr>
          <p:nvPr/>
        </p:nvSpPr>
        <p:spPr>
          <a:xfrm>
            <a:off x="3203848" y="937065"/>
            <a:ext cx="2736304" cy="425199"/>
          </a:xfrm>
          <a:prstGeom prst="rect">
            <a:avLst/>
          </a:prstGeom>
        </p:spPr>
        <p:txBody>
          <a:bodyPr vert="horz">
            <a:normAutofit fontScale="92500" lnSpcReduction="10000"/>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buNone/>
            </a:pPr>
            <a:r>
              <a:rPr lang="en-IN" sz="2400" b="1" dirty="0"/>
              <a:t>SMOTE- </a:t>
            </a:r>
            <a:r>
              <a:rPr lang="en-IN" sz="2400" b="1" dirty="0" err="1"/>
              <a:t>XGBClassifier</a:t>
            </a:r>
            <a:endParaRPr lang="en-IN" dirty="0"/>
          </a:p>
        </p:txBody>
      </p:sp>
      <p:pic>
        <p:nvPicPr>
          <p:cNvPr id="3" name="Picture 2">
            <a:extLst>
              <a:ext uri="{FF2B5EF4-FFF2-40B4-BE49-F238E27FC236}">
                <a16:creationId xmlns:a16="http://schemas.microsoft.com/office/drawing/2014/main" id="{3D889A6E-053F-4131-A300-6F3F9CB2DCE2}"/>
              </a:ext>
            </a:extLst>
          </p:cNvPr>
          <p:cNvPicPr>
            <a:picLocks noChangeAspect="1"/>
          </p:cNvPicPr>
          <p:nvPr/>
        </p:nvPicPr>
        <p:blipFill>
          <a:blip r:embed="rId2"/>
          <a:stretch>
            <a:fillRect/>
          </a:stretch>
        </p:blipFill>
        <p:spPr>
          <a:xfrm>
            <a:off x="1107299" y="1340768"/>
            <a:ext cx="6929401" cy="4176464"/>
          </a:xfrm>
          <a:prstGeom prst="rect">
            <a:avLst/>
          </a:prstGeom>
        </p:spPr>
      </p:pic>
      <p:sp>
        <p:nvSpPr>
          <p:cNvPr id="8" name="TextBox 7">
            <a:extLst>
              <a:ext uri="{FF2B5EF4-FFF2-40B4-BE49-F238E27FC236}">
                <a16:creationId xmlns:a16="http://schemas.microsoft.com/office/drawing/2014/main" id="{5B7ABCD3-20C6-467A-9F44-A3EBA69E2727}"/>
              </a:ext>
            </a:extLst>
          </p:cNvPr>
          <p:cNvSpPr txBox="1"/>
          <p:nvPr/>
        </p:nvSpPr>
        <p:spPr>
          <a:xfrm>
            <a:off x="2086810" y="5736269"/>
            <a:ext cx="4970377"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nb-NO" dirty="0"/>
              <a:t>Obervation: We still have a significant Type 1 Error</a:t>
            </a:r>
          </a:p>
        </p:txBody>
      </p:sp>
    </p:spTree>
    <p:extLst>
      <p:ext uri="{BB962C8B-B14F-4D97-AF65-F5344CB8AC3E}">
        <p14:creationId xmlns:p14="http://schemas.microsoft.com/office/powerpoint/2010/main" val="12566747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C176C3E-2EAF-4D71-9B4F-31FB5818F445}"/>
              </a:ext>
            </a:extLst>
          </p:cNvPr>
          <p:cNvSpPr>
            <a:spLocks noGrp="1"/>
          </p:cNvSpPr>
          <p:nvPr/>
        </p:nvSpPr>
        <p:spPr>
          <a:xfrm>
            <a:off x="-1332656" y="116633"/>
            <a:ext cx="11162456" cy="1224136"/>
          </a:xfrm>
          <a:prstGeom prst="rect">
            <a:avLst/>
          </a:prstGeom>
        </p:spPr>
        <p:txBody>
          <a:bodyPr vert="horz" lIns="0" rIns="0" bIns="0" anchor="b">
            <a:normAutofit fontScale="975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ctr"/>
            <a:r>
              <a:rPr lang="en-IN" sz="3800" b="1" spc="50" dirty="0">
                <a:ln w="9525" cmpd="sng">
                  <a:solidFill>
                    <a:schemeClr val="accent1"/>
                  </a:solidFill>
                  <a:prstDash val="solid"/>
                </a:ln>
                <a:solidFill>
                  <a:srgbClr val="70AD47">
                    <a:tint val="1000"/>
                  </a:srgbClr>
                </a:solidFill>
                <a:effectLst>
                  <a:glow rad="38100">
                    <a:schemeClr val="accent1">
                      <a:alpha val="40000"/>
                    </a:schemeClr>
                  </a:glow>
                </a:effectLst>
              </a:rPr>
              <a:t>Trying out new feature selection </a:t>
            </a:r>
          </a:p>
          <a:p>
            <a:pPr algn="ctr"/>
            <a:r>
              <a:rPr lang="en-IN" sz="3800" b="1" spc="50" dirty="0">
                <a:ln w="9525" cmpd="sng">
                  <a:solidFill>
                    <a:schemeClr val="accent1"/>
                  </a:solidFill>
                  <a:prstDash val="solid"/>
                </a:ln>
                <a:solidFill>
                  <a:srgbClr val="70AD47">
                    <a:tint val="1000"/>
                  </a:srgbClr>
                </a:solidFill>
                <a:effectLst>
                  <a:glow rad="38100">
                    <a:schemeClr val="accent1">
                      <a:alpha val="40000"/>
                    </a:schemeClr>
                  </a:glow>
                </a:effectLst>
              </a:rPr>
              <a:t>to decrease the type-1 error</a:t>
            </a:r>
          </a:p>
        </p:txBody>
      </p:sp>
      <p:sp>
        <p:nvSpPr>
          <p:cNvPr id="6" name="Content Placeholder 2">
            <a:extLst>
              <a:ext uri="{FF2B5EF4-FFF2-40B4-BE49-F238E27FC236}">
                <a16:creationId xmlns:a16="http://schemas.microsoft.com/office/drawing/2014/main" id="{E20C736D-5853-493F-AAEE-376A72935727}"/>
              </a:ext>
            </a:extLst>
          </p:cNvPr>
          <p:cNvSpPr>
            <a:spLocks noGrp="1"/>
          </p:cNvSpPr>
          <p:nvPr/>
        </p:nvSpPr>
        <p:spPr>
          <a:xfrm>
            <a:off x="107504" y="1467693"/>
            <a:ext cx="9114070" cy="5273674"/>
          </a:xfrm>
          <a:prstGeom prst="rect">
            <a:avLst/>
          </a:prstGeom>
        </p:spPr>
        <p:txBody>
          <a:bodyPr vert="horz">
            <a:normAutofit fontScale="92500"/>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en-US" dirty="0"/>
              <a:t>Creating another </a:t>
            </a:r>
            <a:r>
              <a:rPr lang="en-US" dirty="0" err="1"/>
              <a:t>dataframe</a:t>
            </a:r>
            <a:r>
              <a:rPr lang="en-US" dirty="0"/>
              <a:t> with new variables.</a:t>
            </a:r>
          </a:p>
          <a:p>
            <a:r>
              <a:rPr lang="en-US" dirty="0"/>
              <a:t>Previously we had 36 variables.</a:t>
            </a:r>
          </a:p>
          <a:p>
            <a:r>
              <a:rPr lang="en-US" dirty="0"/>
              <a:t>In new dataset we added total 39 variables after feature selection.</a:t>
            </a:r>
          </a:p>
          <a:p>
            <a:r>
              <a:rPr lang="en-IN" dirty="0"/>
              <a:t>Based on the missing value criteria not more than 50% and using “feature importance” method to determine insignificant variables which to be opted out on basis of domain knowledge and considering the best variables suitable to fit the model best to get better accuracy.</a:t>
            </a:r>
            <a:endParaRPr lang="en-US" dirty="0"/>
          </a:p>
          <a:p>
            <a:pPr marL="0" indent="0">
              <a:buNone/>
            </a:pPr>
            <a:r>
              <a:rPr lang="en-IN" dirty="0"/>
              <a:t>We dropped: </a:t>
            </a:r>
          </a:p>
          <a:p>
            <a:pPr marL="0" indent="0">
              <a:buNone/>
            </a:pPr>
            <a:r>
              <a:rPr lang="en-IN" sz="1800" dirty="0"/>
              <a:t>'id','member_id','funded_amnt_inv','grade','emp_title','pymnt_plan','desc','title','addr_state',            'inq_last_6mths','mths_since_last_record','initial_list_status','mths_since_last_major_derog’,</a:t>
            </a:r>
          </a:p>
          <a:p>
            <a:pPr marL="0" indent="0">
              <a:buNone/>
            </a:pPr>
            <a:r>
              <a:rPr lang="en-IN" sz="1800" dirty="0"/>
              <a:t>'policy_code','dti_joint','verification_status_joint','tot_coll_amt','tot_cur_bal','open_acc_6m','open_il_6m','open_il_12m','open_il_24m','mths_since_rcnt_il','total_bal_il','il_util','open_rv_12m','open_rv_24m', 'max_bal_bc','all_util','inq_fi','total_cu_tl','inq_last_12m','annual_inc_joint'</a:t>
            </a:r>
          </a:p>
          <a:p>
            <a:pPr marL="0" indent="0">
              <a:buNone/>
            </a:pPr>
            <a:endParaRPr lang="en-IN" dirty="0"/>
          </a:p>
        </p:txBody>
      </p:sp>
    </p:spTree>
    <p:extLst>
      <p:ext uri="{BB962C8B-B14F-4D97-AF65-F5344CB8AC3E}">
        <p14:creationId xmlns:p14="http://schemas.microsoft.com/office/powerpoint/2010/main" val="12910631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811C2BB-2D39-40F1-8925-823A159A34E3}"/>
              </a:ext>
            </a:extLst>
          </p:cNvPr>
          <p:cNvSpPr txBox="1">
            <a:spLocks/>
          </p:cNvSpPr>
          <p:nvPr/>
        </p:nvSpPr>
        <p:spPr>
          <a:xfrm>
            <a:off x="-685800" y="188640"/>
            <a:ext cx="10515600" cy="678583"/>
          </a:xfrm>
          <a:prstGeom prst="rect">
            <a:avLst/>
          </a:prstGeom>
        </p:spPr>
        <p:txBody>
          <a:bodyP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spc="50" dirty="0">
                <a:ln w="9525" cmpd="sng">
                  <a:solidFill>
                    <a:schemeClr val="accent1"/>
                  </a:solidFill>
                  <a:prstDash val="solid"/>
                </a:ln>
                <a:solidFill>
                  <a:srgbClr val="70AD47">
                    <a:tint val="1000"/>
                  </a:srgbClr>
                </a:solidFill>
                <a:effectLst>
                  <a:glow rad="38100">
                    <a:schemeClr val="accent1">
                      <a:alpha val="40000"/>
                    </a:schemeClr>
                  </a:glow>
                </a:effectLst>
              </a:rPr>
              <a:t>Prediction on new variables:</a:t>
            </a:r>
            <a:endParaRPr lang="en-IN"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9" name="Content Placeholder 2">
            <a:extLst>
              <a:ext uri="{FF2B5EF4-FFF2-40B4-BE49-F238E27FC236}">
                <a16:creationId xmlns:a16="http://schemas.microsoft.com/office/drawing/2014/main" id="{6262E2EF-D833-4767-9F6F-C7BDCF5E4090}"/>
              </a:ext>
            </a:extLst>
          </p:cNvPr>
          <p:cNvSpPr txBox="1">
            <a:spLocks/>
          </p:cNvSpPr>
          <p:nvPr/>
        </p:nvSpPr>
        <p:spPr>
          <a:xfrm>
            <a:off x="211397" y="882388"/>
            <a:ext cx="10515600" cy="567112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sz="2400" b="1" dirty="0"/>
              <a:t>Logistic Regression on New Dataset.</a:t>
            </a:r>
          </a:p>
          <a:p>
            <a:pPr marL="0" indent="0">
              <a:buFont typeface="Arial" pitchFamily="34" charset="0"/>
              <a:buNone/>
            </a:pPr>
            <a:endParaRPr lang="en-IN" dirty="0"/>
          </a:p>
          <a:p>
            <a:pPr marL="0" indent="0">
              <a:buFont typeface="Arial" pitchFamily="34" charset="0"/>
              <a:buNone/>
            </a:pPr>
            <a:endParaRPr lang="en-IN" dirty="0"/>
          </a:p>
        </p:txBody>
      </p:sp>
      <p:pic>
        <p:nvPicPr>
          <p:cNvPr id="10" name="Picture 2">
            <a:extLst>
              <a:ext uri="{FF2B5EF4-FFF2-40B4-BE49-F238E27FC236}">
                <a16:creationId xmlns:a16="http://schemas.microsoft.com/office/drawing/2014/main" id="{A12C0184-8C8D-41DE-B6AC-67CBCC049D70}"/>
              </a:ext>
            </a:extLst>
          </p:cNvPr>
          <p:cNvPicPr>
            <a:picLocks noChangeAspect="1" noChangeArrowheads="1"/>
          </p:cNvPicPr>
          <p:nvPr/>
        </p:nvPicPr>
        <p:blipFill>
          <a:blip r:embed="rId2" cstate="print"/>
          <a:srcRect/>
          <a:stretch>
            <a:fillRect/>
          </a:stretch>
        </p:blipFill>
        <p:spPr bwMode="auto">
          <a:xfrm>
            <a:off x="211532" y="1551131"/>
            <a:ext cx="8851084" cy="4333642"/>
          </a:xfrm>
          <a:prstGeom prst="rect">
            <a:avLst/>
          </a:prstGeom>
          <a:noFill/>
          <a:ln w="9525">
            <a:noFill/>
            <a:miter lim="800000"/>
            <a:headEnd/>
            <a:tailEnd/>
          </a:ln>
        </p:spPr>
      </p:pic>
    </p:spTree>
    <p:extLst>
      <p:ext uri="{BB962C8B-B14F-4D97-AF65-F5344CB8AC3E}">
        <p14:creationId xmlns:p14="http://schemas.microsoft.com/office/powerpoint/2010/main" val="15124837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2627D6A-07C0-4D0F-BC87-7FA459F88A4A}"/>
              </a:ext>
            </a:extLst>
          </p:cNvPr>
          <p:cNvSpPr txBox="1">
            <a:spLocks/>
          </p:cNvSpPr>
          <p:nvPr/>
        </p:nvSpPr>
        <p:spPr>
          <a:xfrm>
            <a:off x="179512" y="188640"/>
            <a:ext cx="7992888" cy="93610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IN" sz="3600" b="1" spc="50" dirty="0">
                <a:ln w="9525" cmpd="sng">
                  <a:solidFill>
                    <a:schemeClr val="accent1"/>
                  </a:solidFill>
                  <a:prstDash val="solid"/>
                </a:ln>
                <a:solidFill>
                  <a:srgbClr val="70AD47">
                    <a:tint val="1000"/>
                  </a:srgbClr>
                </a:solidFill>
                <a:effectLst>
                  <a:glow rad="38100">
                    <a:schemeClr val="accent1">
                      <a:alpha val="40000"/>
                    </a:schemeClr>
                  </a:glow>
                </a:effectLst>
              </a:rPr>
              <a:t>After Tuning the Model from </a:t>
            </a:r>
          </a:p>
          <a:p>
            <a:pPr marL="0" indent="0" algn="ctr">
              <a:buNone/>
            </a:pPr>
            <a:r>
              <a:rPr lang="en-IN" sz="3600" b="1" spc="50" dirty="0">
                <a:ln w="9525" cmpd="sng">
                  <a:solidFill>
                    <a:schemeClr val="accent1"/>
                  </a:solidFill>
                  <a:prstDash val="solid"/>
                </a:ln>
                <a:solidFill>
                  <a:srgbClr val="70AD47">
                    <a:tint val="1000"/>
                  </a:srgbClr>
                </a:solidFill>
                <a:effectLst>
                  <a:glow rad="38100">
                    <a:schemeClr val="accent1">
                      <a:alpha val="40000"/>
                    </a:schemeClr>
                  </a:glow>
                </a:effectLst>
              </a:rPr>
              <a:t>threshold value 0.4 to 0.6</a:t>
            </a:r>
          </a:p>
        </p:txBody>
      </p:sp>
      <p:pic>
        <p:nvPicPr>
          <p:cNvPr id="3" name="Picture 2">
            <a:extLst>
              <a:ext uri="{FF2B5EF4-FFF2-40B4-BE49-F238E27FC236}">
                <a16:creationId xmlns:a16="http://schemas.microsoft.com/office/drawing/2014/main" id="{53660367-A9CC-4B48-9C1F-35F33C1CEED8}"/>
              </a:ext>
            </a:extLst>
          </p:cNvPr>
          <p:cNvPicPr>
            <a:picLocks noChangeAspect="1" noChangeArrowheads="1"/>
          </p:cNvPicPr>
          <p:nvPr/>
        </p:nvPicPr>
        <p:blipFill>
          <a:blip r:embed="rId2" cstate="print"/>
          <a:srcRect/>
          <a:stretch>
            <a:fillRect/>
          </a:stretch>
        </p:blipFill>
        <p:spPr bwMode="auto">
          <a:xfrm>
            <a:off x="259777" y="1488751"/>
            <a:ext cx="8628215" cy="4155451"/>
          </a:xfrm>
          <a:prstGeom prst="rect">
            <a:avLst/>
          </a:prstGeom>
          <a:noFill/>
          <a:ln w="9525">
            <a:noFill/>
            <a:miter lim="800000"/>
            <a:headEnd/>
            <a:tailEnd/>
          </a:ln>
        </p:spPr>
      </p:pic>
    </p:spTree>
    <p:extLst>
      <p:ext uri="{BB962C8B-B14F-4D97-AF65-F5344CB8AC3E}">
        <p14:creationId xmlns:p14="http://schemas.microsoft.com/office/powerpoint/2010/main" val="18538502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9CA88914-DFF0-4B27-B265-4EA9F8E4F311}"/>
              </a:ext>
            </a:extLst>
          </p:cNvPr>
          <p:cNvSpPr txBox="1">
            <a:spLocks/>
          </p:cNvSpPr>
          <p:nvPr/>
        </p:nvSpPr>
        <p:spPr>
          <a:xfrm>
            <a:off x="268071" y="332656"/>
            <a:ext cx="8607857" cy="50838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b="1" spc="50" dirty="0">
                <a:ln w="9525" cmpd="sng">
                  <a:solidFill>
                    <a:schemeClr val="accent1"/>
                  </a:solidFill>
                  <a:prstDash val="solid"/>
                </a:ln>
                <a:solidFill>
                  <a:srgbClr val="70AD47">
                    <a:tint val="1000"/>
                  </a:srgbClr>
                </a:solidFill>
                <a:effectLst>
                  <a:glow rad="38100">
                    <a:schemeClr val="accent1">
                      <a:alpha val="40000"/>
                    </a:schemeClr>
                  </a:glow>
                </a:effectLst>
              </a:rPr>
              <a:t>Decision Tree Classification on New Dataset.</a:t>
            </a:r>
            <a:endParaRPr lang="en-IN" sz="4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pic>
        <p:nvPicPr>
          <p:cNvPr id="3" name="Picture 2">
            <a:extLst>
              <a:ext uri="{FF2B5EF4-FFF2-40B4-BE49-F238E27FC236}">
                <a16:creationId xmlns:a16="http://schemas.microsoft.com/office/drawing/2014/main" id="{90383693-5309-4131-8092-CBD463ACA202}"/>
              </a:ext>
            </a:extLst>
          </p:cNvPr>
          <p:cNvPicPr>
            <a:picLocks noChangeAspect="1" noChangeArrowheads="1"/>
          </p:cNvPicPr>
          <p:nvPr/>
        </p:nvPicPr>
        <p:blipFill>
          <a:blip r:embed="rId2" cstate="print"/>
          <a:srcRect/>
          <a:stretch>
            <a:fillRect/>
          </a:stretch>
        </p:blipFill>
        <p:spPr bwMode="auto">
          <a:xfrm>
            <a:off x="467544" y="1340768"/>
            <a:ext cx="8607857" cy="4493267"/>
          </a:xfrm>
          <a:prstGeom prst="rect">
            <a:avLst/>
          </a:prstGeom>
          <a:noFill/>
          <a:ln w="9525">
            <a:noFill/>
            <a:miter lim="800000"/>
            <a:headEnd/>
            <a:tailEnd/>
          </a:ln>
        </p:spPr>
      </p:pic>
    </p:spTree>
    <p:extLst>
      <p:ext uri="{BB962C8B-B14F-4D97-AF65-F5344CB8AC3E}">
        <p14:creationId xmlns:p14="http://schemas.microsoft.com/office/powerpoint/2010/main" val="36761095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02FBD4E4-45CA-432B-971D-52931C1EADE7}"/>
              </a:ext>
            </a:extLst>
          </p:cNvPr>
          <p:cNvSpPr txBox="1">
            <a:spLocks/>
          </p:cNvSpPr>
          <p:nvPr/>
        </p:nvSpPr>
        <p:spPr>
          <a:xfrm>
            <a:off x="179512" y="620688"/>
            <a:ext cx="10515600" cy="600799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ExtraTreesClassifier</a:t>
            </a:r>
          </a:p>
          <a:p>
            <a:pPr marL="0" indent="0">
              <a:buFont typeface="Arial" pitchFamily="34" charset="0"/>
              <a:buNone/>
            </a:pPr>
            <a:endParaRPr lang="en-IN" dirty="0"/>
          </a:p>
        </p:txBody>
      </p:sp>
      <p:pic>
        <p:nvPicPr>
          <p:cNvPr id="3" name="Picture 2">
            <a:extLst>
              <a:ext uri="{FF2B5EF4-FFF2-40B4-BE49-F238E27FC236}">
                <a16:creationId xmlns:a16="http://schemas.microsoft.com/office/drawing/2014/main" id="{02F7E07B-D426-48E8-9122-B6BD89975C3F}"/>
              </a:ext>
            </a:extLst>
          </p:cNvPr>
          <p:cNvPicPr>
            <a:picLocks noChangeAspect="1" noChangeArrowheads="1"/>
          </p:cNvPicPr>
          <p:nvPr/>
        </p:nvPicPr>
        <p:blipFill>
          <a:blip r:embed="rId2" cstate="print"/>
          <a:srcRect/>
          <a:stretch>
            <a:fillRect/>
          </a:stretch>
        </p:blipFill>
        <p:spPr bwMode="auto">
          <a:xfrm>
            <a:off x="406454" y="1411030"/>
            <a:ext cx="8510373" cy="4430057"/>
          </a:xfrm>
          <a:prstGeom prst="rect">
            <a:avLst/>
          </a:prstGeom>
          <a:noFill/>
          <a:ln w="9525">
            <a:noFill/>
            <a:miter lim="800000"/>
            <a:headEnd/>
            <a:tailEnd/>
          </a:ln>
        </p:spPr>
      </p:pic>
    </p:spTree>
    <p:extLst>
      <p:ext uri="{BB962C8B-B14F-4D97-AF65-F5344CB8AC3E}">
        <p14:creationId xmlns:p14="http://schemas.microsoft.com/office/powerpoint/2010/main" val="1017363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1022350"/>
            <a:ext cx="532209"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837744"/>
            <a:ext cx="302419"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495" y="640894"/>
            <a:ext cx="126206"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417402" y="635716"/>
            <a:ext cx="246459"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041" y="635715"/>
            <a:ext cx="8180897"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p:cNvSpPr>
            <a:spLocks noGrp="1"/>
          </p:cNvSpPr>
          <p:nvPr>
            <p:ph idx="1"/>
          </p:nvPr>
        </p:nvSpPr>
        <p:spPr>
          <a:xfrm>
            <a:off x="1025718" y="2490436"/>
            <a:ext cx="7281746" cy="3567173"/>
          </a:xfrm>
        </p:spPr>
        <p:txBody>
          <a:bodyPr anchor="ctr">
            <a:normAutofit/>
          </a:bodyPr>
          <a:lstStyle/>
          <a:p>
            <a:pPr marL="0" indent="0">
              <a:buNone/>
            </a:pPr>
            <a:r>
              <a:rPr lang="en-US" sz="2100" dirty="0"/>
              <a:t>After running the code to detect duplicates.</a:t>
            </a:r>
          </a:p>
          <a:p>
            <a:pPr marL="0" indent="0">
              <a:buNone/>
            </a:pPr>
            <a:r>
              <a:rPr lang="en-US" sz="2100" dirty="0"/>
              <a:t>Output:	False 855969 </a:t>
            </a:r>
          </a:p>
          <a:p>
            <a:pPr marL="0" indent="0">
              <a:buNone/>
            </a:pPr>
            <a:r>
              <a:rPr lang="en-US" sz="2100" dirty="0"/>
              <a:t>	</a:t>
            </a:r>
            <a:r>
              <a:rPr lang="en-US" sz="2100" dirty="0" err="1"/>
              <a:t>dtype</a:t>
            </a:r>
            <a:r>
              <a:rPr lang="en-US" sz="2100" dirty="0"/>
              <a:t>: int64</a:t>
            </a:r>
          </a:p>
          <a:p>
            <a:pPr marL="0" indent="0">
              <a:buNone/>
            </a:pPr>
            <a:endParaRPr lang="en-US" sz="2100" dirty="0"/>
          </a:p>
          <a:p>
            <a:pPr marL="0" indent="0">
              <a:buNone/>
            </a:pPr>
            <a:endParaRPr lang="en-US" sz="2100" dirty="0"/>
          </a:p>
          <a:p>
            <a:pPr marL="0" indent="0">
              <a:buNone/>
            </a:pPr>
            <a:r>
              <a:rPr lang="en-US" sz="2100" dirty="0"/>
              <a:t>Note: there are no duplicate records in the data</a:t>
            </a:r>
          </a:p>
          <a:p>
            <a:pPr marL="0" indent="0">
              <a:buNone/>
            </a:pPr>
            <a:endParaRPr lang="en-IN" sz="2100" dirty="0"/>
          </a:p>
        </p:txBody>
      </p:sp>
      <p:sp>
        <p:nvSpPr>
          <p:cNvPr id="11" name="TextBox 10">
            <a:extLst>
              <a:ext uri="{FF2B5EF4-FFF2-40B4-BE49-F238E27FC236}">
                <a16:creationId xmlns:a16="http://schemas.microsoft.com/office/drawing/2014/main" id="{48BFF102-F553-49E2-A4BE-CEED7F37C1BB}"/>
              </a:ext>
            </a:extLst>
          </p:cNvPr>
          <p:cNvSpPr txBox="1"/>
          <p:nvPr/>
        </p:nvSpPr>
        <p:spPr>
          <a:xfrm>
            <a:off x="1046082" y="860565"/>
            <a:ext cx="7141530" cy="1169551"/>
          </a:xfrm>
          <a:prstGeom prst="rect">
            <a:avLst/>
          </a:prstGeom>
          <a:noFill/>
        </p:spPr>
        <p:txBody>
          <a:bodyPr wrap="square">
            <a:spAutoFit/>
          </a:bodyPr>
          <a:lstStyle/>
          <a:p>
            <a:pPr algn="ctr">
              <a:spcBef>
                <a:spcPct val="0"/>
              </a:spcBef>
            </a:pPr>
            <a:r>
              <a:rPr lang="en-IN" sz="3500" dirty="0">
                <a:solidFill>
                  <a:srgbClr val="FFFFFF"/>
                </a:solidFill>
                <a:latin typeface="+mj-lt"/>
                <a:ea typeface="+mj-ea"/>
                <a:cs typeface="+mj-cs"/>
              </a:rPr>
              <a:t>Exploratory Data Analysis (EDA)</a:t>
            </a:r>
            <a:br>
              <a:rPr lang="en-IN" sz="3500" dirty="0">
                <a:solidFill>
                  <a:srgbClr val="FFFFFF"/>
                </a:solidFill>
                <a:latin typeface="+mj-lt"/>
                <a:ea typeface="+mj-ea"/>
                <a:cs typeface="+mj-cs"/>
              </a:rPr>
            </a:br>
            <a:r>
              <a:rPr lang="en-IN" sz="3500" dirty="0">
                <a:solidFill>
                  <a:srgbClr val="FFFFFF"/>
                </a:solidFill>
                <a:latin typeface="+mj-lt"/>
                <a:ea typeface="+mj-ea"/>
                <a:cs typeface="+mj-cs"/>
              </a:rPr>
              <a:t>Checking for duplicate records</a:t>
            </a:r>
          </a:p>
        </p:txBody>
      </p:sp>
    </p:spTree>
    <p:extLst>
      <p:ext uri="{BB962C8B-B14F-4D97-AF65-F5344CB8AC3E}">
        <p14:creationId xmlns:p14="http://schemas.microsoft.com/office/powerpoint/2010/main" val="26734712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5002C4A8-98F3-4EA0-92DE-26BBFF0F6E8E}"/>
              </a:ext>
            </a:extLst>
          </p:cNvPr>
          <p:cNvSpPr txBox="1">
            <a:spLocks/>
          </p:cNvSpPr>
          <p:nvPr/>
        </p:nvSpPr>
        <p:spPr>
          <a:xfrm>
            <a:off x="166395" y="620688"/>
            <a:ext cx="8811210" cy="579792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Random Forest Classifier</a:t>
            </a:r>
          </a:p>
          <a:p>
            <a:pPr marL="0" indent="0">
              <a:buFont typeface="Arial" pitchFamily="34" charset="0"/>
              <a:buNone/>
            </a:pPr>
            <a:endParaRPr lang="en-IN" dirty="0"/>
          </a:p>
        </p:txBody>
      </p:sp>
      <p:pic>
        <p:nvPicPr>
          <p:cNvPr id="3" name="Picture 2">
            <a:extLst>
              <a:ext uri="{FF2B5EF4-FFF2-40B4-BE49-F238E27FC236}">
                <a16:creationId xmlns:a16="http://schemas.microsoft.com/office/drawing/2014/main" id="{28280B9C-8FC5-433E-957F-854F0E3F6F40}"/>
              </a:ext>
            </a:extLst>
          </p:cNvPr>
          <p:cNvPicPr>
            <a:picLocks noChangeAspect="1" noChangeArrowheads="1"/>
          </p:cNvPicPr>
          <p:nvPr/>
        </p:nvPicPr>
        <p:blipFill>
          <a:blip r:embed="rId2" cstate="print"/>
          <a:srcRect/>
          <a:stretch>
            <a:fillRect/>
          </a:stretch>
        </p:blipFill>
        <p:spPr bwMode="auto">
          <a:xfrm>
            <a:off x="144360" y="1280519"/>
            <a:ext cx="8657869" cy="4296961"/>
          </a:xfrm>
          <a:prstGeom prst="rect">
            <a:avLst/>
          </a:prstGeom>
          <a:noFill/>
          <a:ln w="9525">
            <a:noFill/>
            <a:miter lim="800000"/>
            <a:headEnd/>
            <a:tailEnd/>
          </a:ln>
        </p:spPr>
      </p:pic>
    </p:spTree>
    <p:extLst>
      <p:ext uri="{BB962C8B-B14F-4D97-AF65-F5344CB8AC3E}">
        <p14:creationId xmlns:p14="http://schemas.microsoft.com/office/powerpoint/2010/main" val="10528089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E40AC3-2D11-4AE3-8323-60B02C04C07F}"/>
              </a:ext>
            </a:extLst>
          </p:cNvPr>
          <p:cNvSpPr>
            <a:spLocks noGrp="1"/>
          </p:cNvSpPr>
          <p:nvPr>
            <p:ph idx="1"/>
          </p:nvPr>
        </p:nvSpPr>
        <p:spPr>
          <a:xfrm>
            <a:off x="179512" y="404664"/>
            <a:ext cx="7886700" cy="4419600"/>
          </a:xfrm>
        </p:spPr>
        <p:txBody>
          <a:bodyPr/>
          <a:lstStyle/>
          <a:p>
            <a:r>
              <a:rPr lang="en-IN" sz="1800" b="1" dirty="0"/>
              <a:t>Gradient Boosting Classifier.</a:t>
            </a:r>
          </a:p>
          <a:p>
            <a:pPr marL="0" indent="0">
              <a:buNone/>
            </a:pPr>
            <a:endParaRPr lang="en-IN" dirty="0"/>
          </a:p>
        </p:txBody>
      </p:sp>
      <p:pic>
        <p:nvPicPr>
          <p:cNvPr id="20483" name="Picture 3"/>
          <p:cNvPicPr>
            <a:picLocks noChangeAspect="1" noChangeArrowheads="1"/>
          </p:cNvPicPr>
          <p:nvPr/>
        </p:nvPicPr>
        <p:blipFill>
          <a:blip r:embed="rId2" cstate="print"/>
          <a:srcRect/>
          <a:stretch>
            <a:fillRect/>
          </a:stretch>
        </p:blipFill>
        <p:spPr bwMode="auto">
          <a:xfrm>
            <a:off x="195123" y="1124744"/>
            <a:ext cx="6428158" cy="3294530"/>
          </a:xfrm>
          <a:prstGeom prst="rect">
            <a:avLst/>
          </a:prstGeom>
          <a:noFill/>
          <a:ln w="9525">
            <a:noFill/>
            <a:miter lim="800000"/>
            <a:headEnd/>
            <a:tailEnd/>
          </a:ln>
        </p:spPr>
      </p:pic>
    </p:spTree>
    <p:extLst>
      <p:ext uri="{BB962C8B-B14F-4D97-AF65-F5344CB8AC3E}">
        <p14:creationId xmlns:p14="http://schemas.microsoft.com/office/powerpoint/2010/main" val="39414682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FE78F-C657-4A44-80D9-B5747B5CC44A}"/>
              </a:ext>
            </a:extLst>
          </p:cNvPr>
          <p:cNvSpPr>
            <a:spLocks noGrp="1"/>
          </p:cNvSpPr>
          <p:nvPr>
            <p:ph type="title"/>
          </p:nvPr>
        </p:nvSpPr>
        <p:spPr>
          <a:xfrm>
            <a:off x="628650" y="1131095"/>
            <a:ext cx="7886700" cy="508938"/>
          </a:xfrm>
        </p:spPr>
        <p:txBody>
          <a:bodyPr>
            <a:normAutofit fontScale="90000"/>
          </a:bodyPr>
          <a:lstStyle/>
          <a:p>
            <a:pPr algn="ctr"/>
            <a:r>
              <a:rPr lang="en-IN" dirty="0"/>
              <a:t>ANN Using MLP Classifier</a:t>
            </a:r>
          </a:p>
        </p:txBody>
      </p:sp>
      <p:sp>
        <p:nvSpPr>
          <p:cNvPr id="3" name="Content Placeholder 2">
            <a:extLst>
              <a:ext uri="{FF2B5EF4-FFF2-40B4-BE49-F238E27FC236}">
                <a16:creationId xmlns:a16="http://schemas.microsoft.com/office/drawing/2014/main" id="{8E3FE661-3006-4037-8087-57C5EF98F0A9}"/>
              </a:ext>
            </a:extLst>
          </p:cNvPr>
          <p:cNvSpPr>
            <a:spLocks noGrp="1"/>
          </p:cNvSpPr>
          <p:nvPr>
            <p:ph idx="1"/>
          </p:nvPr>
        </p:nvSpPr>
        <p:spPr>
          <a:xfrm>
            <a:off x="512619" y="1723161"/>
            <a:ext cx="8002732" cy="4156364"/>
          </a:xfrm>
        </p:spPr>
        <p:txBody>
          <a:bodyPr/>
          <a:lstStyle/>
          <a:p>
            <a:pPr marL="0" indent="0">
              <a:buNone/>
            </a:pPr>
            <a:r>
              <a:rPr lang="en-IN" dirty="0"/>
              <a:t> </a:t>
            </a:r>
          </a:p>
        </p:txBody>
      </p:sp>
      <p:pic>
        <p:nvPicPr>
          <p:cNvPr id="23554" name="Picture 2"/>
          <p:cNvPicPr>
            <a:picLocks noChangeAspect="1" noChangeArrowheads="1"/>
          </p:cNvPicPr>
          <p:nvPr/>
        </p:nvPicPr>
        <p:blipFill>
          <a:blip r:embed="rId2" cstate="print"/>
          <a:srcRect/>
          <a:stretch>
            <a:fillRect/>
          </a:stretch>
        </p:blipFill>
        <p:spPr bwMode="auto">
          <a:xfrm>
            <a:off x="955137" y="1772254"/>
            <a:ext cx="6904594" cy="3330143"/>
          </a:xfrm>
          <a:prstGeom prst="rect">
            <a:avLst/>
          </a:prstGeom>
          <a:noFill/>
          <a:ln w="9525">
            <a:noFill/>
            <a:miter lim="800000"/>
            <a:headEnd/>
            <a:tailEnd/>
          </a:ln>
        </p:spPr>
      </p:pic>
    </p:spTree>
    <p:extLst>
      <p:ext uri="{BB962C8B-B14F-4D97-AF65-F5344CB8AC3E}">
        <p14:creationId xmlns:p14="http://schemas.microsoft.com/office/powerpoint/2010/main" val="18543040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70270F-9559-4BA3-8E18-E17926F75094}"/>
              </a:ext>
            </a:extLst>
          </p:cNvPr>
          <p:cNvSpPr>
            <a:spLocks noGrp="1"/>
          </p:cNvSpPr>
          <p:nvPr>
            <p:ph idx="1"/>
          </p:nvPr>
        </p:nvSpPr>
        <p:spPr>
          <a:xfrm>
            <a:off x="179512" y="404664"/>
            <a:ext cx="8964488" cy="5328592"/>
          </a:xfrm>
        </p:spPr>
        <p:txBody>
          <a:bodyPr/>
          <a:lstStyle/>
          <a:p>
            <a:r>
              <a:rPr lang="en-IN" sz="1800" b="1" dirty="0"/>
              <a:t>ANN using </a:t>
            </a:r>
            <a:r>
              <a:rPr lang="en-IN" sz="1800" b="1" dirty="0" err="1"/>
              <a:t>keras</a:t>
            </a:r>
            <a:r>
              <a:rPr lang="en-IN" sz="1800" b="1" dirty="0"/>
              <a:t> libraries</a:t>
            </a:r>
          </a:p>
          <a:p>
            <a:pPr marL="0" indent="0">
              <a:buNone/>
            </a:pPr>
            <a:endParaRPr lang="en-IN" dirty="0"/>
          </a:p>
        </p:txBody>
      </p:sp>
      <p:pic>
        <p:nvPicPr>
          <p:cNvPr id="24578" name="Picture 2"/>
          <p:cNvPicPr>
            <a:picLocks noChangeAspect="1" noChangeArrowheads="1"/>
          </p:cNvPicPr>
          <p:nvPr/>
        </p:nvPicPr>
        <p:blipFill>
          <a:blip r:embed="rId2" cstate="print"/>
          <a:srcRect/>
          <a:stretch>
            <a:fillRect/>
          </a:stretch>
        </p:blipFill>
        <p:spPr bwMode="auto">
          <a:xfrm>
            <a:off x="323528" y="908720"/>
            <a:ext cx="8392816" cy="4032448"/>
          </a:xfrm>
          <a:prstGeom prst="rect">
            <a:avLst/>
          </a:prstGeom>
          <a:noFill/>
          <a:ln w="9525">
            <a:noFill/>
            <a:miter lim="800000"/>
            <a:headEnd/>
            <a:tailEnd/>
          </a:ln>
        </p:spPr>
      </p:pic>
    </p:spTree>
    <p:extLst>
      <p:ext uri="{BB962C8B-B14F-4D97-AF65-F5344CB8AC3E}">
        <p14:creationId xmlns:p14="http://schemas.microsoft.com/office/powerpoint/2010/main" val="33391608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30413-B148-43BB-BF8D-3400B81E1988}"/>
              </a:ext>
            </a:extLst>
          </p:cNvPr>
          <p:cNvSpPr>
            <a:spLocks noGrp="1"/>
          </p:cNvSpPr>
          <p:nvPr>
            <p:ph type="title"/>
          </p:nvPr>
        </p:nvSpPr>
        <p:spPr>
          <a:xfrm>
            <a:off x="395536" y="785766"/>
            <a:ext cx="7886700" cy="488156"/>
          </a:xfrm>
        </p:spPr>
        <p:txBody>
          <a:bodyPr>
            <a:normAutofit fontScale="90000"/>
          </a:bodyPr>
          <a:lstStyle/>
          <a:p>
            <a:r>
              <a:rPr lang="en-IN" b="1" dirty="0"/>
              <a:t>Final Model:</a:t>
            </a:r>
          </a:p>
        </p:txBody>
      </p:sp>
      <p:sp>
        <p:nvSpPr>
          <p:cNvPr id="3" name="Content Placeholder 2">
            <a:extLst>
              <a:ext uri="{FF2B5EF4-FFF2-40B4-BE49-F238E27FC236}">
                <a16:creationId xmlns:a16="http://schemas.microsoft.com/office/drawing/2014/main" id="{A8CAD95B-5D2A-40FD-A2AA-F276C99E93D3}"/>
              </a:ext>
            </a:extLst>
          </p:cNvPr>
          <p:cNvSpPr>
            <a:spLocks noGrp="1"/>
          </p:cNvSpPr>
          <p:nvPr>
            <p:ph idx="1"/>
          </p:nvPr>
        </p:nvSpPr>
        <p:spPr>
          <a:xfrm>
            <a:off x="611560" y="1319826"/>
            <a:ext cx="8853054" cy="4478482"/>
          </a:xfrm>
        </p:spPr>
        <p:txBody>
          <a:bodyPr/>
          <a:lstStyle/>
          <a:p>
            <a:pPr marL="0" indent="0">
              <a:buNone/>
            </a:pPr>
            <a:r>
              <a:rPr lang="en-IN" dirty="0"/>
              <a:t>Gradient Boosting Classifier. (With Tuning)</a:t>
            </a:r>
          </a:p>
          <a:p>
            <a:pPr marL="0" indent="0">
              <a:buNone/>
            </a:pPr>
            <a:endParaRPr lang="en-IN" dirty="0"/>
          </a:p>
        </p:txBody>
      </p:sp>
      <p:pic>
        <p:nvPicPr>
          <p:cNvPr id="5" name="Picture 3"/>
          <p:cNvPicPr>
            <a:picLocks noChangeAspect="1" noChangeArrowheads="1"/>
          </p:cNvPicPr>
          <p:nvPr/>
        </p:nvPicPr>
        <p:blipFill>
          <a:blip r:embed="rId2" cstate="print"/>
          <a:srcRect/>
          <a:stretch>
            <a:fillRect/>
          </a:stretch>
        </p:blipFill>
        <p:spPr bwMode="auto">
          <a:xfrm>
            <a:off x="1124807" y="1988840"/>
            <a:ext cx="6428158" cy="3294530"/>
          </a:xfrm>
          <a:prstGeom prst="rect">
            <a:avLst/>
          </a:prstGeom>
          <a:noFill/>
          <a:ln w="9525">
            <a:noFill/>
            <a:miter lim="800000"/>
            <a:headEnd/>
            <a:tailEnd/>
          </a:ln>
        </p:spPr>
      </p:pic>
    </p:spTree>
    <p:extLst>
      <p:ext uri="{BB962C8B-B14F-4D97-AF65-F5344CB8AC3E}">
        <p14:creationId xmlns:p14="http://schemas.microsoft.com/office/powerpoint/2010/main" val="7580426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475" y="125125"/>
            <a:ext cx="8401050" cy="557429"/>
          </a:xfrm>
        </p:spPr>
        <p:txBody>
          <a:bodyPr>
            <a:normAutofit fontScale="90000"/>
          </a:bodyPr>
          <a:lstStyle/>
          <a:p>
            <a:r>
              <a:rPr lang="en-US" b="1" dirty="0"/>
              <a:t>Final Prediction:</a:t>
            </a:r>
          </a:p>
        </p:txBody>
      </p:sp>
      <p:sp>
        <p:nvSpPr>
          <p:cNvPr id="3" name="Content Placeholder 2"/>
          <p:cNvSpPr>
            <a:spLocks noGrp="1"/>
          </p:cNvSpPr>
          <p:nvPr>
            <p:ph idx="1"/>
          </p:nvPr>
        </p:nvSpPr>
        <p:spPr>
          <a:xfrm>
            <a:off x="114300" y="682554"/>
            <a:ext cx="8915400" cy="4156364"/>
          </a:xfrm>
        </p:spPr>
        <p:txBody>
          <a:bodyPr/>
          <a:lstStyle/>
          <a:p>
            <a:r>
              <a:rPr lang="en-US" dirty="0"/>
              <a:t>After comparing various models, the gradient boosting classifier (with tuning) is the best model so far.</a:t>
            </a:r>
          </a:p>
          <a:p>
            <a:r>
              <a:rPr lang="en-US" dirty="0"/>
              <a:t>Prediction on the whole dataset.</a:t>
            </a:r>
          </a:p>
          <a:p>
            <a:pPr marL="0" indent="0">
              <a:buNone/>
            </a:pPr>
            <a:endParaRPr lang="en-US" dirty="0"/>
          </a:p>
        </p:txBody>
      </p:sp>
      <p:pic>
        <p:nvPicPr>
          <p:cNvPr id="4" name="Picture 3"/>
          <p:cNvPicPr>
            <a:picLocks noChangeAspect="1"/>
          </p:cNvPicPr>
          <p:nvPr/>
        </p:nvPicPr>
        <p:blipFill rotWithShape="1">
          <a:blip r:embed="rId2" cstate="print"/>
          <a:srcRect l="16139" t="22254" r="10175" b="38740"/>
          <a:stretch/>
        </p:blipFill>
        <p:spPr>
          <a:xfrm>
            <a:off x="517071" y="2923967"/>
            <a:ext cx="8109857" cy="2995799"/>
          </a:xfrm>
          <a:prstGeom prst="rect">
            <a:avLst/>
          </a:prstGeom>
        </p:spPr>
      </p:pic>
      <p:sp>
        <p:nvSpPr>
          <p:cNvPr id="5" name="Rectangle 4"/>
          <p:cNvSpPr/>
          <p:nvPr/>
        </p:nvSpPr>
        <p:spPr>
          <a:xfrm>
            <a:off x="7081157" y="2928779"/>
            <a:ext cx="1545771" cy="2995551"/>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350">
              <a:solidFill>
                <a:srgbClr val="FF0000"/>
              </a:solidFill>
            </a:endParaRPr>
          </a:p>
        </p:txBody>
      </p:sp>
    </p:spTree>
    <p:extLst>
      <p:ext uri="{BB962C8B-B14F-4D97-AF65-F5344CB8AC3E}">
        <p14:creationId xmlns:p14="http://schemas.microsoft.com/office/powerpoint/2010/main" val="40039839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24072" y="629268"/>
            <a:ext cx="4939868" cy="1286160"/>
          </a:xfrm>
        </p:spPr>
        <p:txBody>
          <a:bodyPr anchor="b">
            <a:normAutofit/>
          </a:bodyPr>
          <a:lstStyle/>
          <a:p>
            <a:r>
              <a:rPr lang="en-US" b="1" dirty="0"/>
              <a:t>Conclusion:</a:t>
            </a:r>
          </a:p>
        </p:txBody>
      </p:sp>
      <p:sp>
        <p:nvSpPr>
          <p:cNvPr id="3" name="Content Placeholder 2"/>
          <p:cNvSpPr>
            <a:spLocks noGrp="1"/>
          </p:cNvSpPr>
          <p:nvPr>
            <p:ph idx="1"/>
          </p:nvPr>
        </p:nvSpPr>
        <p:spPr>
          <a:xfrm>
            <a:off x="3724073" y="2438400"/>
            <a:ext cx="4939867" cy="3785419"/>
          </a:xfrm>
        </p:spPr>
        <p:txBody>
          <a:bodyPr>
            <a:normAutofit/>
          </a:bodyPr>
          <a:lstStyle/>
          <a:p>
            <a:r>
              <a:rPr lang="en-US" sz="1700"/>
              <a:t>The results of Neural Network with Keras and Gradient Boosting were the best among all algorithm.</a:t>
            </a:r>
          </a:p>
          <a:p>
            <a:r>
              <a:rPr lang="en-US" sz="1700"/>
              <a:t>If you want low type 1 error, use Neural Network.</a:t>
            </a:r>
          </a:p>
          <a:p>
            <a:r>
              <a:rPr lang="en-US" sz="1700"/>
              <a:t>If you want low type 2 error, use Gradient Boosting.</a:t>
            </a:r>
          </a:p>
          <a:p>
            <a:r>
              <a:rPr lang="en-US" sz="1700"/>
              <a:t>Type 2 error are actual losses for the company and type 1 error are failed profit.</a:t>
            </a:r>
          </a:p>
          <a:p>
            <a:r>
              <a:rPr lang="en-US" sz="1700"/>
              <a:t>As type 2 error is unsuitable for company leading to loss in our case, we preferred using Gradient Boosting.</a:t>
            </a:r>
          </a:p>
          <a:p>
            <a:endParaRPr lang="en-US" sz="1700"/>
          </a:p>
          <a:p>
            <a:pPr marL="0" indent="0">
              <a:buNone/>
            </a:pPr>
            <a:endParaRPr lang="en-US" sz="1700"/>
          </a:p>
        </p:txBody>
      </p:sp>
      <p:pic>
        <p:nvPicPr>
          <p:cNvPr id="5" name="Picture 4" descr="Light bulb on yellow background with sketched light beams and cord">
            <a:extLst>
              <a:ext uri="{FF2B5EF4-FFF2-40B4-BE49-F238E27FC236}">
                <a16:creationId xmlns:a16="http://schemas.microsoft.com/office/drawing/2014/main" id="{A77EB50B-4768-4BA8-BE9C-26B8C3079070}"/>
              </a:ext>
            </a:extLst>
          </p:cNvPr>
          <p:cNvPicPr>
            <a:picLocks noChangeAspect="1"/>
          </p:cNvPicPr>
          <p:nvPr/>
        </p:nvPicPr>
        <p:blipFill rotWithShape="1">
          <a:blip r:embed="rId2"/>
          <a:srcRect l="56540" r="12282"/>
          <a:stretch/>
        </p:blipFill>
        <p:spPr>
          <a:xfrm>
            <a:off x="20" y="10"/>
            <a:ext cx="3476673"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F5E83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2040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2843" y="3726"/>
            <a:ext cx="4211157"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9144000" cy="6858000"/>
          </a:xfrm>
          <a:prstGeom prst="rect">
            <a:avLst/>
          </a:prstGeom>
        </p:spPr>
      </p:pic>
      <p:sp>
        <p:nvSpPr>
          <p:cNvPr id="3" name="Content Placeholder 2"/>
          <p:cNvSpPr>
            <a:spLocks noGrp="1"/>
          </p:cNvSpPr>
          <p:nvPr>
            <p:ph idx="1"/>
          </p:nvPr>
        </p:nvSpPr>
        <p:spPr>
          <a:xfrm>
            <a:off x="598356" y="2421682"/>
            <a:ext cx="3733184" cy="3639289"/>
          </a:xfrm>
        </p:spPr>
        <p:txBody>
          <a:bodyPr anchor="ctr">
            <a:normAutofit/>
          </a:bodyPr>
          <a:lstStyle/>
          <a:p>
            <a:pPr marL="0" indent="0">
              <a:buNone/>
            </a:pPr>
            <a:r>
              <a:rPr lang="en-US" sz="1700">
                <a:solidFill>
                  <a:srgbClr val="000000"/>
                </a:solidFill>
              </a:rPr>
              <a:t>THANK YOU</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93671" y="738619"/>
            <a:ext cx="3750329"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Smiling Face with No Fill">
            <a:extLst>
              <a:ext uri="{FF2B5EF4-FFF2-40B4-BE49-F238E27FC236}">
                <a16:creationId xmlns:a16="http://schemas.microsoft.com/office/drawing/2014/main" id="{028ED9E6-AC20-46E1-8B09-A9D80168DB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75615" y="2065912"/>
            <a:ext cx="2746374" cy="2746374"/>
          </a:xfrm>
          <a:prstGeom prst="rect">
            <a:avLst/>
          </a:prstGeom>
        </p:spPr>
      </p:pic>
    </p:spTree>
    <p:extLst>
      <p:ext uri="{BB962C8B-B14F-4D97-AF65-F5344CB8AC3E}">
        <p14:creationId xmlns:p14="http://schemas.microsoft.com/office/powerpoint/2010/main" val="247131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1022350"/>
            <a:ext cx="532209"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837744"/>
            <a:ext cx="302419"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495" y="640894"/>
            <a:ext cx="126206"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417402" y="635716"/>
            <a:ext cx="246459"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041" y="635715"/>
            <a:ext cx="8180897"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p:cNvSpPr>
            <a:spLocks noGrp="1"/>
          </p:cNvSpPr>
          <p:nvPr>
            <p:ph idx="1"/>
          </p:nvPr>
        </p:nvSpPr>
        <p:spPr>
          <a:xfrm>
            <a:off x="1025718" y="2490436"/>
            <a:ext cx="7281746" cy="3567173"/>
          </a:xfrm>
        </p:spPr>
        <p:txBody>
          <a:bodyPr anchor="ctr">
            <a:normAutofit/>
          </a:bodyPr>
          <a:lstStyle/>
          <a:p>
            <a:pPr marL="0" indent="0" algn="ctr">
              <a:buNone/>
            </a:pPr>
            <a:r>
              <a:rPr lang="en-IN" sz="2100" dirty="0"/>
              <a:t>['term', 'grade', '</a:t>
            </a:r>
            <a:r>
              <a:rPr lang="en-IN" sz="2100" dirty="0" err="1"/>
              <a:t>sub_grade</a:t>
            </a:r>
            <a:r>
              <a:rPr lang="en-IN" sz="2100" dirty="0"/>
              <a:t>', '</a:t>
            </a:r>
            <a:r>
              <a:rPr lang="en-IN" sz="2100" dirty="0" err="1"/>
              <a:t>emp_title</a:t>
            </a:r>
            <a:r>
              <a:rPr lang="en-IN" sz="2100" dirty="0"/>
              <a:t>', '</a:t>
            </a:r>
            <a:r>
              <a:rPr lang="en-IN" sz="2100" dirty="0" err="1"/>
              <a:t>emp_length</a:t>
            </a:r>
            <a:r>
              <a:rPr lang="en-IN" sz="2100" dirty="0"/>
              <a:t>', '</a:t>
            </a:r>
            <a:r>
              <a:rPr lang="en-IN" sz="2100" dirty="0" err="1"/>
              <a:t>home_ownership</a:t>
            </a:r>
            <a:r>
              <a:rPr lang="en-IN" sz="2100" dirty="0"/>
              <a:t>', '</a:t>
            </a:r>
            <a:r>
              <a:rPr lang="en-IN" sz="2100" dirty="0" err="1"/>
              <a:t>verification_status</a:t>
            </a:r>
            <a:r>
              <a:rPr lang="en-IN" sz="2100" dirty="0"/>
              <a:t>', '</a:t>
            </a:r>
            <a:r>
              <a:rPr lang="en-IN" sz="2100" dirty="0" err="1"/>
              <a:t>issue_d</a:t>
            </a:r>
            <a:r>
              <a:rPr lang="en-IN" sz="2100" dirty="0"/>
              <a:t>', '</a:t>
            </a:r>
            <a:r>
              <a:rPr lang="en-IN" sz="2100" dirty="0" err="1"/>
              <a:t>pymnt_plan</a:t>
            </a:r>
            <a:r>
              <a:rPr lang="en-IN" sz="2100" dirty="0"/>
              <a:t>', 'purpose', 'title', '</a:t>
            </a:r>
            <a:r>
              <a:rPr lang="en-IN" sz="2100" dirty="0" err="1"/>
              <a:t>zip_code</a:t>
            </a:r>
            <a:r>
              <a:rPr lang="en-IN" sz="2100" dirty="0"/>
              <a:t>', '</a:t>
            </a:r>
            <a:r>
              <a:rPr lang="en-IN" sz="2100" dirty="0" err="1"/>
              <a:t>addr_state</a:t>
            </a:r>
            <a:r>
              <a:rPr lang="en-IN" sz="2100" dirty="0"/>
              <a:t>', '</a:t>
            </a:r>
            <a:r>
              <a:rPr lang="en-IN" sz="2100" dirty="0" err="1"/>
              <a:t>earliest_cr_line</a:t>
            </a:r>
            <a:r>
              <a:rPr lang="en-IN" sz="2100" dirty="0"/>
              <a:t>', '</a:t>
            </a:r>
            <a:r>
              <a:rPr lang="en-IN" sz="2100" dirty="0" err="1"/>
              <a:t>initial_list_status</a:t>
            </a:r>
            <a:r>
              <a:rPr lang="en-IN" sz="2100" dirty="0"/>
              <a:t>', '</a:t>
            </a:r>
            <a:r>
              <a:rPr lang="en-IN" sz="2100" dirty="0" err="1"/>
              <a:t>last_pymnt_d</a:t>
            </a:r>
            <a:r>
              <a:rPr lang="en-IN" sz="2100" dirty="0"/>
              <a:t>', '</a:t>
            </a:r>
            <a:r>
              <a:rPr lang="en-IN" sz="2100" dirty="0" err="1"/>
              <a:t>next_pymnt_d</a:t>
            </a:r>
            <a:r>
              <a:rPr lang="en-IN" sz="2100" dirty="0"/>
              <a:t>', '</a:t>
            </a:r>
            <a:r>
              <a:rPr lang="en-IN" sz="2100" dirty="0" err="1"/>
              <a:t>last_credit_pull_d</a:t>
            </a:r>
            <a:r>
              <a:rPr lang="en-IN" sz="2100" dirty="0"/>
              <a:t>', '</a:t>
            </a:r>
            <a:r>
              <a:rPr lang="en-IN" sz="2100" dirty="0" err="1"/>
              <a:t>application_type</a:t>
            </a:r>
            <a:r>
              <a:rPr lang="en-IN" sz="2100" dirty="0"/>
              <a:t>']</a:t>
            </a:r>
          </a:p>
          <a:p>
            <a:endParaRPr lang="en-IN" sz="2100" dirty="0"/>
          </a:p>
          <a:p>
            <a:endParaRPr lang="en-IN" sz="2100" dirty="0"/>
          </a:p>
        </p:txBody>
      </p:sp>
      <p:sp>
        <p:nvSpPr>
          <p:cNvPr id="11" name="TextBox 10">
            <a:extLst>
              <a:ext uri="{FF2B5EF4-FFF2-40B4-BE49-F238E27FC236}">
                <a16:creationId xmlns:a16="http://schemas.microsoft.com/office/drawing/2014/main" id="{34C6E73F-155A-4334-9E54-662648A98E76}"/>
              </a:ext>
            </a:extLst>
          </p:cNvPr>
          <p:cNvSpPr txBox="1"/>
          <p:nvPr/>
        </p:nvSpPr>
        <p:spPr>
          <a:xfrm>
            <a:off x="1157164" y="800391"/>
            <a:ext cx="6942564" cy="1184940"/>
          </a:xfrm>
          <a:prstGeom prst="rect">
            <a:avLst/>
          </a:prstGeom>
          <a:noFill/>
        </p:spPr>
        <p:txBody>
          <a:bodyPr wrap="square">
            <a:spAutoFit/>
          </a:bodyPr>
          <a:lstStyle/>
          <a:p>
            <a:pPr algn="ctr">
              <a:spcBef>
                <a:spcPct val="0"/>
              </a:spcBef>
            </a:pPr>
            <a:r>
              <a:rPr lang="en-IN" sz="3500" dirty="0">
                <a:solidFill>
                  <a:srgbClr val="FFFFFF"/>
                </a:solidFill>
                <a:latin typeface="+mj-lt"/>
                <a:ea typeface="+mj-ea"/>
                <a:cs typeface="+mj-cs"/>
              </a:rPr>
              <a:t>Exploratory Data Analysis (EDA)</a:t>
            </a:r>
            <a:br>
              <a:rPr lang="en-IN" sz="3500" dirty="0">
                <a:solidFill>
                  <a:srgbClr val="FFFFFF"/>
                </a:solidFill>
                <a:latin typeface="+mj-lt"/>
                <a:ea typeface="+mj-ea"/>
                <a:cs typeface="+mj-cs"/>
              </a:rPr>
            </a:br>
            <a:r>
              <a:rPr lang="en-US" sz="3500" dirty="0">
                <a:solidFill>
                  <a:srgbClr val="FFFFFF"/>
                </a:solidFill>
                <a:latin typeface="+mj-lt"/>
                <a:ea typeface="+mj-ea"/>
                <a:cs typeface="+mj-cs"/>
              </a:rPr>
              <a:t>Segregating categorical variable</a:t>
            </a:r>
            <a:endParaRPr lang="en-IN" sz="3500" dirty="0">
              <a:solidFill>
                <a:srgbClr val="FFFFFF"/>
              </a:solidFill>
              <a:latin typeface="+mj-lt"/>
              <a:ea typeface="+mj-ea"/>
              <a:cs typeface="+mj-cs"/>
            </a:endParaRPr>
          </a:p>
        </p:txBody>
      </p:sp>
    </p:spTree>
    <p:extLst>
      <p:ext uri="{BB962C8B-B14F-4D97-AF65-F5344CB8AC3E}">
        <p14:creationId xmlns:p14="http://schemas.microsoft.com/office/powerpoint/2010/main" val="1710304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1022350"/>
            <a:ext cx="532209"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837744"/>
            <a:ext cx="302419"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495" y="640894"/>
            <a:ext cx="126206"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417402" y="635716"/>
            <a:ext cx="246459"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041" y="635715"/>
            <a:ext cx="8180897"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p:cNvSpPr>
            <a:spLocks noGrp="1"/>
          </p:cNvSpPr>
          <p:nvPr>
            <p:ph idx="1"/>
          </p:nvPr>
        </p:nvSpPr>
        <p:spPr>
          <a:xfrm>
            <a:off x="1025718" y="2490436"/>
            <a:ext cx="7281746" cy="3567173"/>
          </a:xfrm>
        </p:spPr>
        <p:txBody>
          <a:bodyPr anchor="ctr">
            <a:normAutofit/>
          </a:bodyPr>
          <a:lstStyle/>
          <a:p>
            <a:pPr marL="0" indent="0" algn="ctr">
              <a:lnSpc>
                <a:spcPct val="90000"/>
              </a:lnSpc>
              <a:buNone/>
            </a:pPr>
            <a:r>
              <a:rPr lang="en-IN" sz="1800" dirty="0"/>
              <a:t>['id', '</a:t>
            </a:r>
            <a:r>
              <a:rPr lang="en-IN" sz="1800" dirty="0" err="1"/>
              <a:t>member_id</a:t>
            </a:r>
            <a:r>
              <a:rPr lang="en-IN" sz="1800" dirty="0"/>
              <a:t>', '</a:t>
            </a:r>
            <a:r>
              <a:rPr lang="en-IN" sz="1800" dirty="0" err="1"/>
              <a:t>loan_amnt</a:t>
            </a:r>
            <a:r>
              <a:rPr lang="en-IN" sz="1800" dirty="0"/>
              <a:t>', '</a:t>
            </a:r>
            <a:r>
              <a:rPr lang="en-IN" sz="1800" dirty="0" err="1"/>
              <a:t>funded_amnt</a:t>
            </a:r>
            <a:r>
              <a:rPr lang="en-IN" sz="1800" dirty="0"/>
              <a:t>', '</a:t>
            </a:r>
            <a:r>
              <a:rPr lang="en-IN" sz="1800" dirty="0" err="1"/>
              <a:t>funded_amnt_inv</a:t>
            </a:r>
            <a:r>
              <a:rPr lang="en-IN" sz="1800" dirty="0"/>
              <a:t>', '</a:t>
            </a:r>
            <a:r>
              <a:rPr lang="en-IN" sz="1800" dirty="0" err="1"/>
              <a:t>int_rate</a:t>
            </a:r>
            <a:r>
              <a:rPr lang="en-IN" sz="1800" dirty="0"/>
              <a:t>', '</a:t>
            </a:r>
            <a:r>
              <a:rPr lang="en-IN" sz="1800" dirty="0" err="1"/>
              <a:t>installment</a:t>
            </a:r>
            <a:r>
              <a:rPr lang="en-IN" sz="1800" dirty="0"/>
              <a:t>', '</a:t>
            </a:r>
            <a:r>
              <a:rPr lang="en-IN" sz="1800" dirty="0" err="1"/>
              <a:t>annual_inc</a:t>
            </a:r>
            <a:r>
              <a:rPr lang="en-IN" sz="1800" dirty="0"/>
              <a:t>', '</a:t>
            </a:r>
            <a:r>
              <a:rPr lang="en-IN" sz="1800" dirty="0" err="1"/>
              <a:t>dti</a:t>
            </a:r>
            <a:r>
              <a:rPr lang="en-IN" sz="1800" dirty="0"/>
              <a:t>', 'delinq_2yrs', 'inq_last_6mths', '</a:t>
            </a:r>
            <a:r>
              <a:rPr lang="en-IN" sz="1800" dirty="0" err="1"/>
              <a:t>open_acc</a:t>
            </a:r>
            <a:r>
              <a:rPr lang="en-IN" sz="1800" dirty="0"/>
              <a:t>', '</a:t>
            </a:r>
            <a:r>
              <a:rPr lang="en-IN" sz="1800" dirty="0" err="1"/>
              <a:t>pub_rec</a:t>
            </a:r>
            <a:r>
              <a:rPr lang="en-IN" sz="1800" dirty="0"/>
              <a:t>', '</a:t>
            </a:r>
            <a:r>
              <a:rPr lang="en-IN" sz="1800" dirty="0" err="1"/>
              <a:t>revol_bal</a:t>
            </a:r>
            <a:r>
              <a:rPr lang="en-IN" sz="1800" dirty="0"/>
              <a:t>', '</a:t>
            </a:r>
            <a:r>
              <a:rPr lang="en-IN" sz="1800" dirty="0" err="1"/>
              <a:t>revol_util</a:t>
            </a:r>
            <a:r>
              <a:rPr lang="en-IN" sz="1800" dirty="0"/>
              <a:t>', '</a:t>
            </a:r>
            <a:r>
              <a:rPr lang="en-IN" sz="1800" dirty="0" err="1"/>
              <a:t>total_acc</a:t>
            </a:r>
            <a:r>
              <a:rPr lang="en-IN" sz="1800" dirty="0"/>
              <a:t>', '</a:t>
            </a:r>
            <a:r>
              <a:rPr lang="en-IN" sz="1800" dirty="0" err="1"/>
              <a:t>out_prncp</a:t>
            </a:r>
            <a:r>
              <a:rPr lang="en-IN" sz="1800" dirty="0"/>
              <a:t>', '</a:t>
            </a:r>
            <a:r>
              <a:rPr lang="en-IN" sz="1800" dirty="0" err="1"/>
              <a:t>out_prncp_inv</a:t>
            </a:r>
            <a:r>
              <a:rPr lang="en-IN" sz="1800" dirty="0"/>
              <a:t>', '</a:t>
            </a:r>
            <a:r>
              <a:rPr lang="en-IN" sz="1800" dirty="0" err="1"/>
              <a:t>total_pymnt</a:t>
            </a:r>
            <a:r>
              <a:rPr lang="en-IN" sz="1800" dirty="0"/>
              <a:t>', '</a:t>
            </a:r>
            <a:r>
              <a:rPr lang="en-IN" sz="1800" dirty="0" err="1"/>
              <a:t>total_pymnt_inv</a:t>
            </a:r>
            <a:r>
              <a:rPr lang="en-IN" sz="1800" dirty="0"/>
              <a:t>', '</a:t>
            </a:r>
            <a:r>
              <a:rPr lang="en-IN" sz="1800" dirty="0" err="1"/>
              <a:t>total_rec_prncp</a:t>
            </a:r>
            <a:r>
              <a:rPr lang="en-IN" sz="1800" dirty="0"/>
              <a:t>', '</a:t>
            </a:r>
            <a:r>
              <a:rPr lang="en-IN" sz="1800" dirty="0" err="1"/>
              <a:t>total_rec_int</a:t>
            </a:r>
            <a:r>
              <a:rPr lang="en-IN" sz="1800" dirty="0"/>
              <a:t>', '</a:t>
            </a:r>
            <a:r>
              <a:rPr lang="en-IN" sz="1800" dirty="0" err="1"/>
              <a:t>total_rec_late_fee</a:t>
            </a:r>
            <a:r>
              <a:rPr lang="en-IN" sz="1800" dirty="0"/>
              <a:t>', 'recoveries', '</a:t>
            </a:r>
            <a:r>
              <a:rPr lang="en-IN" sz="1800" dirty="0" err="1"/>
              <a:t>collection_recovery_fee</a:t>
            </a:r>
            <a:r>
              <a:rPr lang="en-IN" sz="1800" dirty="0"/>
              <a:t>', '</a:t>
            </a:r>
            <a:r>
              <a:rPr lang="en-IN" sz="1800" dirty="0" err="1"/>
              <a:t>last_pymnt_amnt</a:t>
            </a:r>
            <a:r>
              <a:rPr lang="en-IN" sz="1800" dirty="0"/>
              <a:t>', 'collections_12_mths_ex_med', '</a:t>
            </a:r>
            <a:r>
              <a:rPr lang="en-IN" sz="1800" dirty="0" err="1"/>
              <a:t>policy_code</a:t>
            </a:r>
            <a:r>
              <a:rPr lang="en-IN" sz="1800" dirty="0"/>
              <a:t>', '</a:t>
            </a:r>
            <a:r>
              <a:rPr lang="en-IN" sz="1800" dirty="0" err="1"/>
              <a:t>acc_now_delinq</a:t>
            </a:r>
            <a:r>
              <a:rPr lang="en-IN" sz="1800" dirty="0"/>
              <a:t>', '</a:t>
            </a:r>
            <a:r>
              <a:rPr lang="en-IN" sz="1800" dirty="0" err="1"/>
              <a:t>tot_coll_amt</a:t>
            </a:r>
            <a:r>
              <a:rPr lang="en-IN" sz="1800" dirty="0"/>
              <a:t>', '</a:t>
            </a:r>
            <a:r>
              <a:rPr lang="en-IN" sz="1800" dirty="0" err="1"/>
              <a:t>tot_cur_bal</a:t>
            </a:r>
            <a:r>
              <a:rPr lang="en-IN" sz="1800" dirty="0"/>
              <a:t>', '</a:t>
            </a:r>
            <a:r>
              <a:rPr lang="en-IN" sz="1800" dirty="0" err="1"/>
              <a:t>total_rev_hi_lim</a:t>
            </a:r>
            <a:r>
              <a:rPr lang="en-IN" sz="1800" dirty="0"/>
              <a:t>', '</a:t>
            </a:r>
            <a:r>
              <a:rPr lang="en-IN" sz="1800" dirty="0" err="1"/>
              <a:t>default_ind</a:t>
            </a:r>
            <a:r>
              <a:rPr lang="en-IN" sz="1800" dirty="0"/>
              <a:t>']</a:t>
            </a:r>
          </a:p>
        </p:txBody>
      </p:sp>
      <p:sp>
        <p:nvSpPr>
          <p:cNvPr id="11" name="TextBox 10">
            <a:extLst>
              <a:ext uri="{FF2B5EF4-FFF2-40B4-BE49-F238E27FC236}">
                <a16:creationId xmlns:a16="http://schemas.microsoft.com/office/drawing/2014/main" id="{0AD3FE23-BC06-4EB8-B5AA-51BEE7C84B50}"/>
              </a:ext>
            </a:extLst>
          </p:cNvPr>
          <p:cNvSpPr txBox="1"/>
          <p:nvPr/>
        </p:nvSpPr>
        <p:spPr>
          <a:xfrm>
            <a:off x="1157164" y="800391"/>
            <a:ext cx="6942564" cy="1708160"/>
          </a:xfrm>
          <a:prstGeom prst="rect">
            <a:avLst/>
          </a:prstGeom>
          <a:noFill/>
        </p:spPr>
        <p:txBody>
          <a:bodyPr wrap="square">
            <a:spAutoFit/>
          </a:bodyPr>
          <a:lstStyle/>
          <a:p>
            <a:pPr algn="ctr">
              <a:spcBef>
                <a:spcPct val="0"/>
              </a:spcBef>
            </a:pPr>
            <a:r>
              <a:rPr lang="en-IN" sz="3500" dirty="0">
                <a:solidFill>
                  <a:srgbClr val="FFFFFF"/>
                </a:solidFill>
                <a:latin typeface="+mj-lt"/>
                <a:ea typeface="+mj-ea"/>
                <a:cs typeface="+mj-cs"/>
              </a:rPr>
              <a:t>Exploratory Data Analysis (EDA)</a:t>
            </a:r>
            <a:br>
              <a:rPr lang="en-IN" sz="3500" dirty="0">
                <a:solidFill>
                  <a:srgbClr val="FFFFFF"/>
                </a:solidFill>
                <a:latin typeface="+mj-lt"/>
                <a:ea typeface="+mj-ea"/>
                <a:cs typeface="+mj-cs"/>
              </a:rPr>
            </a:br>
            <a:r>
              <a:rPr lang="en-US" sz="3500" dirty="0">
                <a:solidFill>
                  <a:srgbClr val="FFFFFF"/>
                </a:solidFill>
                <a:latin typeface="+mj-lt"/>
                <a:ea typeface="+mj-ea"/>
                <a:cs typeface="+mj-cs"/>
              </a:rPr>
              <a:t>Segregating numerical variables</a:t>
            </a:r>
          </a:p>
          <a:p>
            <a:pPr algn="ctr">
              <a:spcBef>
                <a:spcPct val="0"/>
              </a:spcBef>
            </a:pPr>
            <a:endParaRPr lang="en-IN" sz="3500" dirty="0">
              <a:solidFill>
                <a:srgbClr val="FFFFFF"/>
              </a:solidFill>
              <a:latin typeface="+mj-lt"/>
              <a:ea typeface="+mj-ea"/>
              <a:cs typeface="+mj-cs"/>
            </a:endParaRPr>
          </a:p>
        </p:txBody>
      </p:sp>
    </p:spTree>
    <p:extLst>
      <p:ext uri="{BB962C8B-B14F-4D97-AF65-F5344CB8AC3E}">
        <p14:creationId xmlns:p14="http://schemas.microsoft.com/office/powerpoint/2010/main" val="86570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657519"/>
            <a:ext cx="8229600" cy="1143000"/>
          </a:xfrm>
        </p:spPr>
        <p:txBody>
          <a:bodyPr>
            <a:normAutofit fontScale="90000"/>
          </a:bodyPr>
          <a:lstStyle/>
          <a:p>
            <a:r>
              <a:rPr lang="en-US" dirty="0"/>
              <a:t>Plotting histogram of all features(A)</a:t>
            </a:r>
            <a:endParaRPr lang="en-IN" dirty="0"/>
          </a:p>
        </p:txBody>
      </p:sp>
      <p:pic>
        <p:nvPicPr>
          <p:cNvPr id="5122"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50396"/>
          <a:stretch/>
        </p:blipFill>
        <p:spPr bwMode="auto">
          <a:xfrm>
            <a:off x="0" y="-1"/>
            <a:ext cx="9144000" cy="5774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3451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5805264"/>
            <a:ext cx="8229600" cy="1143000"/>
          </a:xfrm>
        </p:spPr>
        <p:txBody>
          <a:bodyPr/>
          <a:lstStyle/>
          <a:p>
            <a:r>
              <a:rPr lang="en-US" dirty="0"/>
              <a:t>Plotting histogram of all features(B)</a:t>
            </a:r>
            <a:endParaRPr lang="en-IN" dirty="0"/>
          </a:p>
        </p:txBody>
      </p:sp>
      <p:pic>
        <p:nvPicPr>
          <p:cNvPr id="4" name="Picture 2">
            <a:extLst>
              <a:ext uri="{FF2B5EF4-FFF2-40B4-BE49-F238E27FC236}">
                <a16:creationId xmlns:a16="http://schemas.microsoft.com/office/drawing/2014/main" id="{2D347634-C687-438D-AFE4-4B3B695ADC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883"/>
          <a:stretch/>
        </p:blipFill>
        <p:spPr bwMode="auto">
          <a:xfrm>
            <a:off x="32860" y="0"/>
            <a:ext cx="9111140" cy="5929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95060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3732</TotalTime>
  <Words>1641</Words>
  <Application>Microsoft Office PowerPoint</Application>
  <PresentationFormat>On-screen Show (4:3)</PresentationFormat>
  <Paragraphs>199</Paragraphs>
  <Slides>57</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57</vt:i4>
      </vt:variant>
    </vt:vector>
  </HeadingPairs>
  <TitlesOfParts>
    <vt:vector size="62" baseType="lpstr">
      <vt:lpstr>Arial</vt:lpstr>
      <vt:lpstr>Arial Black</vt:lpstr>
      <vt:lpstr>Calibri</vt:lpstr>
      <vt:lpstr>Wingdings 2</vt:lpstr>
      <vt:lpstr>Office Theme</vt:lpstr>
      <vt:lpstr>PowerPoint Presentation</vt:lpstr>
      <vt:lpstr>Problem Summery</vt:lpstr>
      <vt:lpstr>Agenda</vt:lpstr>
      <vt:lpstr>Exploratory Data Analysis (EDA) Data Cleaning</vt:lpstr>
      <vt:lpstr>PowerPoint Presentation</vt:lpstr>
      <vt:lpstr>PowerPoint Presentation</vt:lpstr>
      <vt:lpstr>PowerPoint Presentation</vt:lpstr>
      <vt:lpstr>Plotting histogram of all features(A)</vt:lpstr>
      <vt:lpstr>Plotting histogram of all features(B)</vt:lpstr>
      <vt:lpstr>Loan Amount by Months and term</vt:lpstr>
      <vt:lpstr>Bar plot on emp_length</vt:lpstr>
      <vt:lpstr>Pie Cart on Default_ind</vt:lpstr>
      <vt:lpstr>Distribution cases according to the Year of Loan issued</vt:lpstr>
      <vt:lpstr>correlation matrix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ANN Using MLP Classifier</vt:lpstr>
      <vt:lpstr>PowerPoint Presentation</vt:lpstr>
      <vt:lpstr>Final Model:</vt:lpstr>
      <vt:lpstr>Final Prediction: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Loan Defaulter Prediction</dc:title>
  <dc:creator>LENOVO</dc:creator>
  <cp:lastModifiedBy>victor ravindra</cp:lastModifiedBy>
  <cp:revision>90</cp:revision>
  <dcterms:created xsi:type="dcterms:W3CDTF">2021-02-19T05:33:54Z</dcterms:created>
  <dcterms:modified xsi:type="dcterms:W3CDTF">2021-02-25T04:55:39Z</dcterms:modified>
</cp:coreProperties>
</file>